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64"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Franklin Gothic Medium" panose="020B0603020102020204" pitchFamily="34" charset="0"/>
      <p:regular r:id="rId14"/>
      <p:italic r:id="rId15"/>
    </p:embeddedFont>
    <p:embeddedFont>
      <p:font typeface="Open Sans" panose="020B0606030504020204" pitchFamily="34" charset="0"/>
      <p:regular r:id="rId16"/>
    </p:embeddedFont>
    <p:embeddedFont>
      <p:font typeface="Open Sans Bold" panose="020B0806030504020204" charset="0"/>
      <p:regular r:id="rId17"/>
    </p:embeddedFont>
    <p:embeddedFont>
      <p:font typeface="TT Octosquares Compressed" panose="020B0604020202020204" charset="0"/>
      <p:regular r:id="rId18"/>
    </p:embeddedFont>
    <p:embeddedFont>
      <p:font typeface="TT Octosquares Compresse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F1FF"/>
    <a:srgbClr val="0E66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8" d="100"/>
          <a:sy n="38" d="100"/>
        </p:scale>
        <p:origin x="1666"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slide" Target="slide1.xml"/><Relationship Id="rId4" Type="http://schemas.openxmlformats.org/officeDocument/2006/relationships/image" Target="../media/image3.svg"/><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5.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svg"/><Relationship Id="rId7" Type="http://schemas.openxmlformats.org/officeDocument/2006/relationships/slide" Target="slide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image" Target="../media/image5.sv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png"/><Relationship Id="rId7" Type="http://schemas.openxmlformats.org/officeDocument/2006/relationships/slide" Target="slide5.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slide" Target="slide1.xml"/><Relationship Id="rId4" Type="http://schemas.openxmlformats.org/officeDocument/2006/relationships/image" Target="../media/image3.svg"/><Relationship Id="rId9"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slide" Target="slide1.xml"/><Relationship Id="rId5" Type="http://schemas.openxmlformats.org/officeDocument/2006/relationships/image" Target="../media/image2.png"/><Relationship Id="rId10" Type="http://schemas.openxmlformats.org/officeDocument/2006/relationships/slide" Target="slide2.xml"/><Relationship Id="rId4" Type="http://schemas.openxmlformats.org/officeDocument/2006/relationships/image" Target="../media/image5.svg"/><Relationship Id="rId9" Type="http://schemas.openxmlformats.org/officeDocument/2006/relationships/slide" Target="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slide" Target="slide5.xml"/><Relationship Id="rId3" Type="http://schemas.openxmlformats.org/officeDocument/2006/relationships/image" Target="../media/image2.png"/><Relationship Id="rId21" Type="http://schemas.openxmlformats.org/officeDocument/2006/relationships/slide" Target="slide1.xm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5.svg"/><Relationship Id="rId2" Type="http://schemas.openxmlformats.org/officeDocument/2006/relationships/image" Target="../media/image1.png"/><Relationship Id="rId16" Type="http://schemas.openxmlformats.org/officeDocument/2006/relationships/image" Target="../media/image4.png"/><Relationship Id="rId20"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svg"/><Relationship Id="rId19" Type="http://schemas.openxmlformats.org/officeDocument/2006/relationships/slide" Target="slide4.xml"/><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5.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5.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svg"/><Relationship Id="rId7" Type="http://schemas.openxmlformats.org/officeDocument/2006/relationships/slide" Target="slide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4.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061681" y="3427420"/>
            <a:ext cx="10164638" cy="3089545"/>
          </a:xfrm>
          <a:prstGeom prst="rect">
            <a:avLst/>
          </a:prstGeom>
        </p:spPr>
        <p:txBody>
          <a:bodyPr lIns="0" tIns="0" rIns="0" bIns="0" rtlCol="0" anchor="t">
            <a:spAutoFit/>
          </a:bodyPr>
          <a:lstStyle/>
          <a:p>
            <a:pPr algn="ctr">
              <a:lnSpc>
                <a:spcPts val="25296"/>
              </a:lnSpc>
              <a:spcBef>
                <a:spcPct val="0"/>
              </a:spcBef>
            </a:pPr>
            <a:r>
              <a:rPr lang="en-US" sz="18068" dirty="0">
                <a:solidFill>
                  <a:srgbClr val="FFFFFF"/>
                </a:solidFill>
                <a:latin typeface="TT Octosquares Compressed"/>
                <a:ea typeface="TT Octosquares Compressed"/>
                <a:cs typeface="TT Octosquares Compressed"/>
                <a:sym typeface="TT Octosquares Compressed"/>
              </a:rPr>
              <a:t>TEAM - 5</a:t>
            </a: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1705389" y="458184"/>
            <a:ext cx="5766028" cy="336000"/>
            <a:chOff x="0" y="0"/>
            <a:chExt cx="7688038" cy="448000"/>
          </a:xfrm>
        </p:grpSpPr>
        <p:sp>
          <p:nvSpPr>
            <p:cNvPr id="14" name="Freeform 14"/>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Apporach</a:t>
              </a:r>
              <a:r>
                <a:rPr lang="en-US" sz="1500" u="sng" dirty="0">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 Details</a:t>
              </a:r>
            </a:p>
          </p:txBody>
        </p:sp>
        <p:sp>
          <p:nvSpPr>
            <p:cNvPr id="16" name="TextBox 16"/>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Solution</a:t>
              </a:r>
            </a:p>
          </p:txBody>
        </p:sp>
        <p:sp>
          <p:nvSpPr>
            <p:cNvPr id="17" name="TextBox 17"/>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About</a:t>
              </a:r>
            </a:p>
          </p:txBody>
        </p:sp>
        <p:sp>
          <p:nvSpPr>
            <p:cNvPr id="18" name="TextBox 18"/>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0" action="ppaction://hlinksldjump">
                    <a:extLst>
                      <a:ext uri="{A12FA001-AC4F-418D-AE19-62706E023703}">
                        <ahyp:hlinkClr xmlns:ahyp="http://schemas.microsoft.com/office/drawing/2018/hyperlinkcolor" val="tx"/>
                      </a:ext>
                    </a:extLst>
                  </a:hlinkClick>
                </a:rPr>
                <a:t>Home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635" y="0"/>
            <a:ext cx="18821633" cy="106299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061681" y="3220694"/>
            <a:ext cx="10164638" cy="3511987"/>
          </a:xfrm>
          <a:prstGeom prst="rect">
            <a:avLst/>
          </a:prstGeom>
        </p:spPr>
        <p:txBody>
          <a:bodyPr lIns="0" tIns="0" rIns="0" bIns="0" rtlCol="0" anchor="t">
            <a:spAutoFit/>
          </a:bodyPr>
          <a:lstStyle/>
          <a:p>
            <a:pPr algn="ctr">
              <a:lnSpc>
                <a:spcPts val="28402"/>
              </a:lnSpc>
              <a:spcBef>
                <a:spcPct val="0"/>
              </a:spcBef>
            </a:pPr>
            <a:endParaRPr lang="en-US" sz="20287" dirty="0">
              <a:solidFill>
                <a:srgbClr val="FFFFFF"/>
              </a:solidFill>
              <a:latin typeface="TT Octosquares Compressed"/>
              <a:ea typeface="TT Octosquares Compressed"/>
              <a:cs typeface="TT Octosquares Compressed"/>
              <a:sym typeface="TT Octosquares Compressed"/>
            </a:endParaRPr>
          </a:p>
        </p:txBody>
      </p:sp>
      <p:grpSp>
        <p:nvGrpSpPr>
          <p:cNvPr id="13" name="Group 13"/>
          <p:cNvGrpSpPr/>
          <p:nvPr/>
        </p:nvGrpSpPr>
        <p:grpSpPr>
          <a:xfrm>
            <a:off x="11956170" y="667854"/>
            <a:ext cx="5766028" cy="336000"/>
            <a:chOff x="0" y="0"/>
            <a:chExt cx="7688038" cy="448000"/>
          </a:xfrm>
        </p:grpSpPr>
        <p:sp>
          <p:nvSpPr>
            <p:cNvPr id="14" name="Freeform 14"/>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Apporach</a:t>
              </a:r>
              <a:r>
                <a:rPr lang="en-US" sz="1500" u="sng" dirty="0">
                  <a:solidFill>
                    <a:srgbClr val="0000FF"/>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 </a:t>
              </a:r>
              <a:r>
                <a:rPr lang="en-US" sz="1500" u="sng" dirty="0">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Details</a:t>
              </a:r>
            </a:p>
          </p:txBody>
        </p:sp>
        <p:sp>
          <p:nvSpPr>
            <p:cNvPr id="16" name="TextBox 16"/>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Solution</a:t>
              </a:r>
            </a:p>
          </p:txBody>
        </p:sp>
        <p:sp>
          <p:nvSpPr>
            <p:cNvPr id="17" name="TextBox 17"/>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a:t>
              </a:r>
            </a:p>
          </p:txBody>
        </p:sp>
        <p:sp>
          <p:nvSpPr>
            <p:cNvPr id="18" name="TextBox 18"/>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Home</a:t>
              </a:r>
            </a:p>
          </p:txBody>
        </p:sp>
      </p:grpSp>
      <p:sp>
        <p:nvSpPr>
          <p:cNvPr id="32" name="object 7">
            <a:extLst>
              <a:ext uri="{FF2B5EF4-FFF2-40B4-BE49-F238E27FC236}">
                <a16:creationId xmlns:a16="http://schemas.microsoft.com/office/drawing/2014/main" id="{F6CBA18E-374F-1897-CBB4-46C172D9F29A}"/>
              </a:ext>
            </a:extLst>
          </p:cNvPr>
          <p:cNvSpPr txBox="1">
            <a:spLocks/>
          </p:cNvSpPr>
          <p:nvPr/>
        </p:nvSpPr>
        <p:spPr>
          <a:xfrm>
            <a:off x="-133635" y="730797"/>
            <a:ext cx="7561006" cy="1321516"/>
          </a:xfrm>
          <a:prstGeom prst="rect">
            <a:avLst/>
          </a:prstGeom>
        </p:spPr>
        <p:txBody>
          <a:bodyPr vert="horz" wrap="square" lIns="0" tIns="1333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70205">
              <a:lnSpc>
                <a:spcPct val="100000"/>
              </a:lnSpc>
              <a:spcBef>
                <a:spcPts val="105"/>
              </a:spcBef>
            </a:pPr>
            <a:r>
              <a:rPr lang="en-IN" sz="8500" spc="-30" dirty="0">
                <a:solidFill>
                  <a:schemeClr val="bg1"/>
                </a:solidFill>
                <a:latin typeface="TT Octosquares Compressed" panose="020B0604020202020204" charset="0"/>
              </a:rPr>
              <a:t>Team</a:t>
            </a:r>
            <a:r>
              <a:rPr lang="en-IN" sz="8500" spc="-240" dirty="0">
                <a:solidFill>
                  <a:schemeClr val="bg1"/>
                </a:solidFill>
                <a:latin typeface="TT Octosquares Compressed" panose="020B0604020202020204" charset="0"/>
              </a:rPr>
              <a:t> </a:t>
            </a:r>
            <a:r>
              <a:rPr lang="en-IN" sz="8500" spc="-40" dirty="0">
                <a:solidFill>
                  <a:schemeClr val="bg1"/>
                </a:solidFill>
                <a:latin typeface="TT Octosquares Compressed" panose="020B0604020202020204" charset="0"/>
              </a:rPr>
              <a:t>Member</a:t>
            </a:r>
            <a:r>
              <a:rPr lang="en-IN" sz="8500" spc="-245" dirty="0">
                <a:solidFill>
                  <a:schemeClr val="bg1"/>
                </a:solidFill>
                <a:latin typeface="TT Octosquares Compressed" panose="020B0604020202020204" charset="0"/>
              </a:rPr>
              <a:t> </a:t>
            </a:r>
            <a:r>
              <a:rPr lang="en-IN" sz="8500" spc="-10" dirty="0">
                <a:solidFill>
                  <a:schemeClr val="bg1"/>
                </a:solidFill>
                <a:latin typeface="TT Octosquares Compressed" panose="020B0604020202020204" charset="0"/>
              </a:rPr>
              <a:t>Details</a:t>
            </a:r>
          </a:p>
        </p:txBody>
      </p:sp>
      <p:sp>
        <p:nvSpPr>
          <p:cNvPr id="46" name="object 8">
            <a:extLst>
              <a:ext uri="{FF2B5EF4-FFF2-40B4-BE49-F238E27FC236}">
                <a16:creationId xmlns:a16="http://schemas.microsoft.com/office/drawing/2014/main" id="{971C7D97-0ACB-C0E9-2A2B-E248E315FCD7}"/>
              </a:ext>
            </a:extLst>
          </p:cNvPr>
          <p:cNvSpPr txBox="1"/>
          <p:nvPr/>
        </p:nvSpPr>
        <p:spPr>
          <a:xfrm>
            <a:off x="990981" y="2675321"/>
            <a:ext cx="6141400" cy="1204561"/>
          </a:xfrm>
          <a:prstGeom prst="rect">
            <a:avLst/>
          </a:prstGeom>
        </p:spPr>
        <p:txBody>
          <a:bodyPr vert="horz" wrap="square" lIns="0" tIns="12700" rIns="0" bIns="0" rtlCol="0">
            <a:spAutoFit/>
          </a:bodyPr>
          <a:lstStyle/>
          <a:p>
            <a:pPr marL="12700" marR="249554">
              <a:lnSpc>
                <a:spcPct val="140000"/>
              </a:lnSpc>
              <a:spcBef>
                <a:spcPts val="100"/>
              </a:spcBef>
            </a:pPr>
            <a:r>
              <a:rPr lang="en-IN" sz="2900" spc="-10" dirty="0">
                <a:solidFill>
                  <a:srgbClr val="12F1FF"/>
                </a:solidFill>
                <a:latin typeface="Franklin Gothic Medium"/>
                <a:cs typeface="Franklin Gothic Medium"/>
              </a:rPr>
              <a:t>Team</a:t>
            </a:r>
            <a:r>
              <a:rPr lang="en-IN" sz="2900" spc="-50" dirty="0">
                <a:solidFill>
                  <a:srgbClr val="12F1FF"/>
                </a:solidFill>
                <a:latin typeface="Franklin Gothic Medium"/>
                <a:cs typeface="Franklin Gothic Medium"/>
              </a:rPr>
              <a:t> </a:t>
            </a:r>
            <a:r>
              <a:rPr lang="en-IN" sz="2900" spc="-10" dirty="0">
                <a:solidFill>
                  <a:srgbClr val="12F1FF"/>
                </a:solidFill>
                <a:latin typeface="Franklin Gothic Medium"/>
                <a:cs typeface="Franklin Gothic Medium"/>
              </a:rPr>
              <a:t>Leader</a:t>
            </a:r>
            <a:r>
              <a:rPr lang="en-IN" sz="2900" spc="-40" dirty="0">
                <a:solidFill>
                  <a:srgbClr val="12F1FF"/>
                </a:solidFill>
                <a:latin typeface="Franklin Gothic Medium"/>
                <a:cs typeface="Franklin Gothic Medium"/>
              </a:rPr>
              <a:t> </a:t>
            </a:r>
            <a:r>
              <a:rPr lang="en-IN" sz="2900" dirty="0">
                <a:solidFill>
                  <a:srgbClr val="12F1FF"/>
                </a:solidFill>
                <a:latin typeface="Franklin Gothic Medium"/>
                <a:cs typeface="Franklin Gothic Medium"/>
              </a:rPr>
              <a:t>Name</a:t>
            </a:r>
            <a:r>
              <a:rPr lang="en-IN" sz="2900" dirty="0">
                <a:solidFill>
                  <a:schemeClr val="bg1"/>
                </a:solidFill>
                <a:latin typeface="Franklin Gothic Medium"/>
                <a:cs typeface="Franklin Gothic Medium"/>
              </a:rPr>
              <a:t>:</a:t>
            </a:r>
            <a:r>
              <a:rPr lang="en-IN" sz="2900" spc="445" dirty="0">
                <a:solidFill>
                  <a:schemeClr val="bg1"/>
                </a:solidFill>
                <a:latin typeface="Franklin Gothic Medium"/>
                <a:cs typeface="Franklin Gothic Medium"/>
              </a:rPr>
              <a:t> </a:t>
            </a:r>
            <a:r>
              <a:rPr lang="en-IN" sz="2900" spc="-10" dirty="0">
                <a:solidFill>
                  <a:schemeClr val="bg1"/>
                </a:solidFill>
                <a:latin typeface="Franklin Gothic Medium"/>
                <a:cs typeface="Franklin Gothic Medium"/>
              </a:rPr>
              <a:t>Harsha Vardhan</a:t>
            </a:r>
            <a:r>
              <a:rPr lang="en-IN" sz="2900" spc="-25" dirty="0">
                <a:solidFill>
                  <a:schemeClr val="bg1"/>
                </a:solidFill>
                <a:latin typeface="Franklin Gothic Medium"/>
                <a:cs typeface="Franklin Gothic Medium"/>
              </a:rPr>
              <a:t> </a:t>
            </a:r>
          </a:p>
          <a:p>
            <a:pPr marL="12700" marR="249554">
              <a:lnSpc>
                <a:spcPct val="140000"/>
              </a:lnSpc>
              <a:spcBef>
                <a:spcPts val="100"/>
              </a:spcBef>
            </a:pPr>
            <a:r>
              <a:rPr lang="en-IN" sz="2900" dirty="0">
                <a:solidFill>
                  <a:srgbClr val="12F1FF"/>
                </a:solidFill>
                <a:latin typeface="Franklin Gothic Medium"/>
                <a:cs typeface="Franklin Gothic Medium"/>
              </a:rPr>
              <a:t>Branch</a:t>
            </a:r>
            <a:r>
              <a:rPr lang="en-IN" sz="2900" spc="-4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254" dirty="0">
                <a:solidFill>
                  <a:schemeClr val="bg1"/>
                </a:solidFill>
                <a:latin typeface="Franklin Gothic Medium"/>
                <a:cs typeface="Franklin Gothic Medium"/>
              </a:rPr>
              <a:t> </a:t>
            </a:r>
            <a:r>
              <a:rPr lang="en-IN" sz="2900" spc="-25" dirty="0" err="1">
                <a:solidFill>
                  <a:schemeClr val="bg1"/>
                </a:solidFill>
                <a:latin typeface="Franklin Gothic Medium"/>
                <a:cs typeface="Franklin Gothic Medium"/>
              </a:rPr>
              <a:t>B.Tech</a:t>
            </a:r>
            <a:endParaRPr lang="en-IN" sz="2900" dirty="0">
              <a:solidFill>
                <a:schemeClr val="bg1"/>
              </a:solidFill>
              <a:latin typeface="Franklin Gothic Medium"/>
              <a:cs typeface="Franklin Gothic Medium"/>
            </a:endParaRPr>
          </a:p>
        </p:txBody>
      </p:sp>
      <p:sp>
        <p:nvSpPr>
          <p:cNvPr id="48" name="object 9">
            <a:extLst>
              <a:ext uri="{FF2B5EF4-FFF2-40B4-BE49-F238E27FC236}">
                <a16:creationId xmlns:a16="http://schemas.microsoft.com/office/drawing/2014/main" id="{96834079-648E-05E0-1D1C-232013FB635E}"/>
              </a:ext>
            </a:extLst>
          </p:cNvPr>
          <p:cNvSpPr txBox="1"/>
          <p:nvPr/>
        </p:nvSpPr>
        <p:spPr>
          <a:xfrm>
            <a:off x="8699203" y="2818501"/>
            <a:ext cx="2393490" cy="459100"/>
          </a:xfrm>
          <a:prstGeom prst="rect">
            <a:avLst/>
          </a:prstGeom>
        </p:spPr>
        <p:txBody>
          <a:bodyPr vert="horz" wrap="square" lIns="0" tIns="12700" rIns="0" bIns="0" rtlCol="0">
            <a:spAutoFit/>
          </a:bodyPr>
          <a:lstStyle/>
          <a:p>
            <a:pPr marL="12700">
              <a:lnSpc>
                <a:spcPct val="100000"/>
              </a:lnSpc>
              <a:spcBef>
                <a:spcPts val="100"/>
              </a:spcBef>
            </a:pPr>
            <a:r>
              <a:rPr lang="en-IN" sz="2900" spc="-10" dirty="0">
                <a:solidFill>
                  <a:schemeClr val="bg1"/>
                </a:solidFill>
                <a:latin typeface="Franklin Gothic Medium"/>
                <a:cs typeface="Franklin Gothic Medium"/>
              </a:rPr>
              <a:t>Stream</a:t>
            </a:r>
            <a:r>
              <a:rPr lang="en-IN" sz="2900" spc="-6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7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AIML</a:t>
            </a:r>
            <a:endParaRPr lang="en-IN" sz="2900" dirty="0">
              <a:solidFill>
                <a:schemeClr val="bg1"/>
              </a:solidFill>
              <a:latin typeface="Franklin Gothic Medium"/>
              <a:cs typeface="Franklin Gothic Medium"/>
            </a:endParaRPr>
          </a:p>
        </p:txBody>
      </p:sp>
      <p:sp>
        <p:nvSpPr>
          <p:cNvPr id="52" name="object 10">
            <a:extLst>
              <a:ext uri="{FF2B5EF4-FFF2-40B4-BE49-F238E27FC236}">
                <a16:creationId xmlns:a16="http://schemas.microsoft.com/office/drawing/2014/main" id="{3B2A0FBD-70AB-586C-015B-D699269E84AD}"/>
              </a:ext>
            </a:extLst>
          </p:cNvPr>
          <p:cNvSpPr txBox="1"/>
          <p:nvPr/>
        </p:nvSpPr>
        <p:spPr>
          <a:xfrm>
            <a:off x="13346735" y="2818501"/>
            <a:ext cx="1384083" cy="459100"/>
          </a:xfrm>
          <a:prstGeom prst="rect">
            <a:avLst/>
          </a:prstGeom>
        </p:spPr>
        <p:txBody>
          <a:bodyPr vert="horz" wrap="square" lIns="0" tIns="12700" rIns="0" bIns="0" rtlCol="0">
            <a:spAutoFit/>
          </a:bodyPr>
          <a:lstStyle/>
          <a:p>
            <a:pPr marL="12700">
              <a:lnSpc>
                <a:spcPct val="100000"/>
              </a:lnSpc>
              <a:spcBef>
                <a:spcPts val="100"/>
              </a:spcBef>
            </a:pPr>
            <a:r>
              <a:rPr sz="2900" dirty="0">
                <a:solidFill>
                  <a:schemeClr val="bg1"/>
                </a:solidFill>
                <a:latin typeface="Franklin Gothic Medium"/>
                <a:cs typeface="Franklin Gothic Medium"/>
              </a:rPr>
              <a:t>Year</a:t>
            </a:r>
            <a:r>
              <a:rPr sz="2900" spc="-60" dirty="0">
                <a:solidFill>
                  <a:schemeClr val="bg1"/>
                </a:solidFill>
                <a:latin typeface="Franklin Gothic Medium"/>
                <a:cs typeface="Franklin Gothic Medium"/>
              </a:rPr>
              <a:t> </a:t>
            </a:r>
            <a:r>
              <a:rPr sz="2900" dirty="0">
                <a:solidFill>
                  <a:schemeClr val="bg1"/>
                </a:solidFill>
                <a:latin typeface="Franklin Gothic Medium"/>
                <a:cs typeface="Franklin Gothic Medium"/>
              </a:rPr>
              <a:t>:</a:t>
            </a:r>
            <a:r>
              <a:rPr sz="2900" spc="-5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III</a:t>
            </a:r>
            <a:endParaRPr sz="2900" dirty="0">
              <a:solidFill>
                <a:schemeClr val="bg1"/>
              </a:solidFill>
              <a:latin typeface="Franklin Gothic Medium"/>
              <a:cs typeface="Franklin Gothic Medium"/>
            </a:endParaRPr>
          </a:p>
        </p:txBody>
      </p:sp>
      <p:sp>
        <p:nvSpPr>
          <p:cNvPr id="68" name="TextBox 67">
            <a:extLst>
              <a:ext uri="{FF2B5EF4-FFF2-40B4-BE49-F238E27FC236}">
                <a16:creationId xmlns:a16="http://schemas.microsoft.com/office/drawing/2014/main" id="{962F3875-05D6-CEA1-CAF8-843E255CCAE7}"/>
              </a:ext>
            </a:extLst>
          </p:cNvPr>
          <p:cNvSpPr txBox="1"/>
          <p:nvPr/>
        </p:nvSpPr>
        <p:spPr>
          <a:xfrm>
            <a:off x="911340" y="4502890"/>
            <a:ext cx="10556240" cy="5109732"/>
          </a:xfrm>
          <a:prstGeom prst="rect">
            <a:avLst/>
          </a:prstGeom>
          <a:noFill/>
        </p:spPr>
        <p:txBody>
          <a:bodyPr wrap="square">
            <a:spAutoFit/>
          </a:bodyPr>
          <a:lstStyle/>
          <a:p>
            <a:pPr marL="12700" marR="249554">
              <a:lnSpc>
                <a:spcPct val="140000"/>
              </a:lnSpc>
              <a:spcBef>
                <a:spcPts val="100"/>
              </a:spcBef>
            </a:pPr>
            <a:r>
              <a:rPr lang="en-IN" sz="2900" spc="-10" dirty="0">
                <a:solidFill>
                  <a:srgbClr val="12F1FF"/>
                </a:solidFill>
                <a:latin typeface="Franklin Gothic Medium"/>
                <a:cs typeface="Franklin Gothic Medium"/>
              </a:rPr>
              <a:t>Team</a:t>
            </a:r>
            <a:r>
              <a:rPr lang="en-IN" sz="2900" spc="-50" dirty="0">
                <a:solidFill>
                  <a:srgbClr val="12F1FF"/>
                </a:solidFill>
                <a:latin typeface="Franklin Gothic Medium"/>
                <a:cs typeface="Franklin Gothic Medium"/>
              </a:rPr>
              <a:t> </a:t>
            </a:r>
            <a:r>
              <a:rPr lang="en-IN" sz="2900" spc="-10" dirty="0">
                <a:solidFill>
                  <a:srgbClr val="12F1FF"/>
                </a:solidFill>
                <a:latin typeface="Franklin Gothic Medium"/>
                <a:cs typeface="Franklin Gothic Medium"/>
              </a:rPr>
              <a:t>Member 1</a:t>
            </a:r>
            <a:r>
              <a:rPr lang="en-IN" sz="2900" spc="-40" dirty="0">
                <a:solidFill>
                  <a:srgbClr val="12F1FF"/>
                </a:solidFill>
                <a:latin typeface="Franklin Gothic Medium"/>
                <a:cs typeface="Franklin Gothic Medium"/>
              </a:rPr>
              <a:t> </a:t>
            </a:r>
            <a:r>
              <a:rPr lang="en-IN" sz="2900" dirty="0">
                <a:solidFill>
                  <a:srgbClr val="12F1FF"/>
                </a:solidFill>
                <a:latin typeface="Franklin Gothic Medium"/>
                <a:cs typeface="Franklin Gothic Medium"/>
              </a:rPr>
              <a:t>Name</a:t>
            </a:r>
            <a:r>
              <a:rPr lang="en-IN" sz="2900" dirty="0">
                <a:solidFill>
                  <a:schemeClr val="bg1"/>
                </a:solidFill>
                <a:latin typeface="Franklin Gothic Medium"/>
                <a:cs typeface="Franklin Gothic Medium"/>
              </a:rPr>
              <a:t>:</a:t>
            </a:r>
            <a:r>
              <a:rPr lang="en-IN" sz="2900" spc="445" dirty="0">
                <a:solidFill>
                  <a:schemeClr val="bg1"/>
                </a:solidFill>
                <a:latin typeface="Franklin Gothic Medium"/>
                <a:cs typeface="Franklin Gothic Medium"/>
              </a:rPr>
              <a:t> </a:t>
            </a:r>
            <a:r>
              <a:rPr lang="en-IN" sz="2900" spc="-10" dirty="0" err="1">
                <a:solidFill>
                  <a:schemeClr val="bg1"/>
                </a:solidFill>
                <a:latin typeface="Franklin Gothic Medium"/>
                <a:cs typeface="Franklin Gothic Medium"/>
              </a:rPr>
              <a:t>Badugu</a:t>
            </a:r>
            <a:r>
              <a:rPr lang="en-IN" sz="2900" spc="-10" dirty="0">
                <a:solidFill>
                  <a:schemeClr val="bg1"/>
                </a:solidFill>
                <a:latin typeface="Franklin Gothic Medium"/>
                <a:cs typeface="Franklin Gothic Medium"/>
              </a:rPr>
              <a:t> Ajay</a:t>
            </a:r>
            <a:r>
              <a:rPr lang="en-IN" sz="2900" spc="-25" dirty="0">
                <a:solidFill>
                  <a:schemeClr val="bg1"/>
                </a:solidFill>
                <a:latin typeface="Franklin Gothic Medium"/>
                <a:cs typeface="Franklin Gothic Medium"/>
              </a:rPr>
              <a:t> </a:t>
            </a:r>
          </a:p>
          <a:p>
            <a:pPr marL="12700" marR="249554">
              <a:lnSpc>
                <a:spcPct val="140000"/>
              </a:lnSpc>
              <a:spcBef>
                <a:spcPts val="100"/>
              </a:spcBef>
            </a:pPr>
            <a:r>
              <a:rPr lang="en-IN" sz="2900" dirty="0">
                <a:solidFill>
                  <a:srgbClr val="12F1FF"/>
                </a:solidFill>
                <a:latin typeface="Franklin Gothic Medium"/>
                <a:cs typeface="Franklin Gothic Medium"/>
              </a:rPr>
              <a:t>Branch</a:t>
            </a:r>
            <a:r>
              <a:rPr lang="en-IN" sz="2900" spc="-4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254" dirty="0">
                <a:solidFill>
                  <a:schemeClr val="bg1"/>
                </a:solidFill>
                <a:latin typeface="Franklin Gothic Medium"/>
                <a:cs typeface="Franklin Gothic Medium"/>
              </a:rPr>
              <a:t> </a:t>
            </a:r>
            <a:r>
              <a:rPr lang="en-IN" sz="2900" spc="-25" dirty="0" err="1">
                <a:solidFill>
                  <a:schemeClr val="bg1"/>
                </a:solidFill>
                <a:latin typeface="Franklin Gothic Medium"/>
                <a:cs typeface="Franklin Gothic Medium"/>
              </a:rPr>
              <a:t>B.Tech</a:t>
            </a:r>
            <a:endParaRPr lang="en-IN" sz="2900" spc="-25" dirty="0">
              <a:solidFill>
                <a:schemeClr val="bg1"/>
              </a:solidFill>
              <a:latin typeface="Franklin Gothic Medium"/>
              <a:cs typeface="Franklin Gothic Medium"/>
            </a:endParaRPr>
          </a:p>
          <a:p>
            <a:pPr marL="12700" marR="249554">
              <a:lnSpc>
                <a:spcPct val="140000"/>
              </a:lnSpc>
              <a:spcBef>
                <a:spcPts val="100"/>
              </a:spcBef>
            </a:pPr>
            <a:endParaRPr lang="en-IN" sz="2900" dirty="0">
              <a:solidFill>
                <a:schemeClr val="bg1"/>
              </a:solidFill>
              <a:latin typeface="Franklin Gothic Medium"/>
              <a:cs typeface="Franklin Gothic Medium"/>
            </a:endParaRPr>
          </a:p>
          <a:p>
            <a:pPr marL="12700" marR="249554">
              <a:lnSpc>
                <a:spcPct val="140000"/>
              </a:lnSpc>
              <a:spcBef>
                <a:spcPts val="100"/>
              </a:spcBef>
            </a:pPr>
            <a:r>
              <a:rPr lang="en-IN" sz="2900" spc="-10" dirty="0">
                <a:solidFill>
                  <a:srgbClr val="12F1FF"/>
                </a:solidFill>
                <a:latin typeface="Franklin Gothic Medium"/>
                <a:cs typeface="Franklin Gothic Medium"/>
              </a:rPr>
              <a:t>Team</a:t>
            </a:r>
            <a:r>
              <a:rPr lang="en-IN" sz="2900" spc="-50" dirty="0">
                <a:solidFill>
                  <a:srgbClr val="12F1FF"/>
                </a:solidFill>
                <a:latin typeface="Franklin Gothic Medium"/>
                <a:cs typeface="Franklin Gothic Medium"/>
              </a:rPr>
              <a:t> </a:t>
            </a:r>
            <a:r>
              <a:rPr lang="en-IN" sz="2900" spc="-10" dirty="0">
                <a:solidFill>
                  <a:srgbClr val="12F1FF"/>
                </a:solidFill>
                <a:latin typeface="Franklin Gothic Medium"/>
                <a:cs typeface="Franklin Gothic Medium"/>
              </a:rPr>
              <a:t>Member 2</a:t>
            </a:r>
            <a:r>
              <a:rPr lang="en-IN" sz="2900" spc="-40" dirty="0">
                <a:solidFill>
                  <a:srgbClr val="12F1FF"/>
                </a:solidFill>
                <a:latin typeface="Franklin Gothic Medium"/>
                <a:cs typeface="Franklin Gothic Medium"/>
              </a:rPr>
              <a:t> </a:t>
            </a:r>
            <a:r>
              <a:rPr lang="en-IN" sz="2900" dirty="0">
                <a:solidFill>
                  <a:srgbClr val="12F1FF"/>
                </a:solidFill>
                <a:latin typeface="Franklin Gothic Medium"/>
                <a:cs typeface="Franklin Gothic Medium"/>
              </a:rPr>
              <a:t>Name</a:t>
            </a:r>
            <a:r>
              <a:rPr lang="en-IN" sz="2900" dirty="0">
                <a:solidFill>
                  <a:schemeClr val="bg1"/>
                </a:solidFill>
                <a:latin typeface="Franklin Gothic Medium"/>
                <a:cs typeface="Franklin Gothic Medium"/>
              </a:rPr>
              <a:t>:</a:t>
            </a:r>
            <a:r>
              <a:rPr lang="en-IN" sz="2900" spc="445" dirty="0">
                <a:solidFill>
                  <a:schemeClr val="bg1"/>
                </a:solidFill>
                <a:latin typeface="Franklin Gothic Medium"/>
                <a:cs typeface="Franklin Gothic Medium"/>
              </a:rPr>
              <a:t> </a:t>
            </a:r>
            <a:r>
              <a:rPr lang="en-IN" sz="2900" spc="-10" dirty="0">
                <a:solidFill>
                  <a:schemeClr val="bg1"/>
                </a:solidFill>
                <a:latin typeface="Franklin Gothic Medium"/>
                <a:cs typeface="Franklin Gothic Medium"/>
              </a:rPr>
              <a:t>Hima Padmavathi</a:t>
            </a:r>
            <a:endParaRPr lang="en-IN" sz="2900" spc="-25" dirty="0">
              <a:solidFill>
                <a:schemeClr val="bg1"/>
              </a:solidFill>
              <a:latin typeface="Franklin Gothic Medium"/>
              <a:cs typeface="Franklin Gothic Medium"/>
            </a:endParaRPr>
          </a:p>
          <a:p>
            <a:pPr marL="12700" marR="249554">
              <a:lnSpc>
                <a:spcPct val="140000"/>
              </a:lnSpc>
              <a:spcBef>
                <a:spcPts val="100"/>
              </a:spcBef>
            </a:pPr>
            <a:r>
              <a:rPr lang="en-IN" sz="2900" dirty="0">
                <a:solidFill>
                  <a:srgbClr val="12F1FF"/>
                </a:solidFill>
                <a:latin typeface="Franklin Gothic Medium"/>
                <a:cs typeface="Franklin Gothic Medium"/>
              </a:rPr>
              <a:t>Branch</a:t>
            </a:r>
            <a:r>
              <a:rPr lang="en-IN" sz="2900" spc="-4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254" dirty="0">
                <a:solidFill>
                  <a:schemeClr val="bg1"/>
                </a:solidFill>
                <a:latin typeface="Franklin Gothic Medium"/>
                <a:cs typeface="Franklin Gothic Medium"/>
              </a:rPr>
              <a:t> </a:t>
            </a:r>
            <a:r>
              <a:rPr lang="en-IN" sz="2900" spc="-25" dirty="0" err="1">
                <a:solidFill>
                  <a:schemeClr val="bg1"/>
                </a:solidFill>
                <a:latin typeface="Franklin Gothic Medium"/>
                <a:cs typeface="Franklin Gothic Medium"/>
              </a:rPr>
              <a:t>B.Tech</a:t>
            </a:r>
            <a:endParaRPr lang="en-IN" sz="2900" spc="-25" dirty="0">
              <a:solidFill>
                <a:schemeClr val="bg1"/>
              </a:solidFill>
              <a:latin typeface="Franklin Gothic Medium"/>
              <a:cs typeface="Franklin Gothic Medium"/>
            </a:endParaRPr>
          </a:p>
          <a:p>
            <a:pPr marL="12700" marR="249554">
              <a:lnSpc>
                <a:spcPct val="140000"/>
              </a:lnSpc>
              <a:spcBef>
                <a:spcPts val="100"/>
              </a:spcBef>
            </a:pPr>
            <a:endParaRPr lang="en-IN" sz="2900" dirty="0">
              <a:solidFill>
                <a:schemeClr val="bg1"/>
              </a:solidFill>
              <a:latin typeface="Franklin Gothic Medium"/>
              <a:cs typeface="Franklin Gothic Medium"/>
            </a:endParaRPr>
          </a:p>
          <a:p>
            <a:pPr marL="12700" marR="249554">
              <a:lnSpc>
                <a:spcPct val="140000"/>
              </a:lnSpc>
              <a:spcBef>
                <a:spcPts val="100"/>
              </a:spcBef>
            </a:pPr>
            <a:r>
              <a:rPr lang="en-IN" sz="2900" spc="-10" dirty="0">
                <a:solidFill>
                  <a:srgbClr val="12F1FF"/>
                </a:solidFill>
                <a:latin typeface="Franklin Gothic Medium"/>
                <a:cs typeface="Franklin Gothic Medium"/>
              </a:rPr>
              <a:t>Team</a:t>
            </a:r>
            <a:r>
              <a:rPr lang="en-IN" sz="2900" spc="-50" dirty="0">
                <a:solidFill>
                  <a:srgbClr val="12F1FF"/>
                </a:solidFill>
                <a:latin typeface="Franklin Gothic Medium"/>
                <a:cs typeface="Franklin Gothic Medium"/>
              </a:rPr>
              <a:t> </a:t>
            </a:r>
            <a:r>
              <a:rPr lang="en-IN" sz="2900" spc="-10" dirty="0">
                <a:solidFill>
                  <a:srgbClr val="12F1FF"/>
                </a:solidFill>
                <a:latin typeface="Franklin Gothic Medium"/>
                <a:cs typeface="Franklin Gothic Medium"/>
              </a:rPr>
              <a:t>Member 3</a:t>
            </a:r>
            <a:r>
              <a:rPr lang="en-IN" sz="2900" spc="-40" dirty="0">
                <a:solidFill>
                  <a:srgbClr val="12F1FF"/>
                </a:solidFill>
                <a:latin typeface="Franklin Gothic Medium"/>
                <a:cs typeface="Franklin Gothic Medium"/>
              </a:rPr>
              <a:t> </a:t>
            </a:r>
            <a:r>
              <a:rPr lang="en-IN" sz="2900" dirty="0">
                <a:solidFill>
                  <a:srgbClr val="12F1FF"/>
                </a:solidFill>
                <a:latin typeface="Franklin Gothic Medium"/>
                <a:cs typeface="Franklin Gothic Medium"/>
              </a:rPr>
              <a:t>Name</a:t>
            </a:r>
            <a:r>
              <a:rPr lang="en-IN" sz="2900" dirty="0">
                <a:solidFill>
                  <a:schemeClr val="bg1"/>
                </a:solidFill>
                <a:latin typeface="Franklin Gothic Medium"/>
                <a:cs typeface="Franklin Gothic Medium"/>
              </a:rPr>
              <a:t>:</a:t>
            </a:r>
            <a:r>
              <a:rPr lang="en-IN" sz="2900" spc="445" dirty="0">
                <a:solidFill>
                  <a:schemeClr val="bg1"/>
                </a:solidFill>
                <a:latin typeface="Franklin Gothic Medium"/>
                <a:cs typeface="Franklin Gothic Medium"/>
              </a:rPr>
              <a:t> </a:t>
            </a:r>
            <a:r>
              <a:rPr lang="en-IN" sz="2900" spc="-10" dirty="0">
                <a:solidFill>
                  <a:schemeClr val="bg1"/>
                </a:solidFill>
                <a:latin typeface="Franklin Gothic Medium"/>
                <a:cs typeface="Franklin Gothic Medium"/>
              </a:rPr>
              <a:t>Hari Kumar</a:t>
            </a:r>
            <a:r>
              <a:rPr lang="en-IN" sz="2900" spc="-25" dirty="0">
                <a:solidFill>
                  <a:schemeClr val="bg1"/>
                </a:solidFill>
                <a:latin typeface="Franklin Gothic Medium"/>
                <a:cs typeface="Franklin Gothic Medium"/>
              </a:rPr>
              <a:t> </a:t>
            </a:r>
          </a:p>
          <a:p>
            <a:pPr marL="12700" marR="249554">
              <a:lnSpc>
                <a:spcPct val="140000"/>
              </a:lnSpc>
              <a:spcBef>
                <a:spcPts val="100"/>
              </a:spcBef>
            </a:pPr>
            <a:r>
              <a:rPr lang="en-IN" sz="2900" dirty="0">
                <a:solidFill>
                  <a:srgbClr val="12F1FF"/>
                </a:solidFill>
                <a:latin typeface="Franklin Gothic Medium"/>
                <a:cs typeface="Franklin Gothic Medium"/>
              </a:rPr>
              <a:t>Branch</a:t>
            </a:r>
            <a:r>
              <a:rPr lang="en-IN" sz="2900" spc="-4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254" dirty="0">
                <a:solidFill>
                  <a:schemeClr val="bg1"/>
                </a:solidFill>
                <a:latin typeface="Franklin Gothic Medium"/>
                <a:cs typeface="Franklin Gothic Medium"/>
              </a:rPr>
              <a:t> </a:t>
            </a:r>
            <a:r>
              <a:rPr lang="en-IN" sz="2900" spc="-25" dirty="0" err="1">
                <a:solidFill>
                  <a:schemeClr val="bg1"/>
                </a:solidFill>
                <a:latin typeface="Franklin Gothic Medium"/>
                <a:cs typeface="Franklin Gothic Medium"/>
              </a:rPr>
              <a:t>B.Tech</a:t>
            </a:r>
            <a:endParaRPr lang="en-IN" sz="2900" dirty="0">
              <a:solidFill>
                <a:schemeClr val="bg1"/>
              </a:solidFill>
              <a:latin typeface="Franklin Gothic Medium"/>
              <a:cs typeface="Franklin Gothic Medium"/>
            </a:endParaRPr>
          </a:p>
        </p:txBody>
      </p:sp>
      <p:sp>
        <p:nvSpPr>
          <p:cNvPr id="70" name="TextBox 69">
            <a:extLst>
              <a:ext uri="{FF2B5EF4-FFF2-40B4-BE49-F238E27FC236}">
                <a16:creationId xmlns:a16="http://schemas.microsoft.com/office/drawing/2014/main" id="{855D2BB1-D2A4-626A-0F42-B9E77838FE1A}"/>
              </a:ext>
            </a:extLst>
          </p:cNvPr>
          <p:cNvSpPr txBox="1"/>
          <p:nvPr/>
        </p:nvSpPr>
        <p:spPr>
          <a:xfrm>
            <a:off x="8614312" y="4553639"/>
            <a:ext cx="9479280" cy="538609"/>
          </a:xfrm>
          <a:prstGeom prst="rect">
            <a:avLst/>
          </a:prstGeom>
          <a:noFill/>
        </p:spPr>
        <p:txBody>
          <a:bodyPr wrap="square">
            <a:spAutoFit/>
          </a:bodyPr>
          <a:lstStyle/>
          <a:p>
            <a:pPr marL="12700">
              <a:lnSpc>
                <a:spcPct val="100000"/>
              </a:lnSpc>
              <a:spcBef>
                <a:spcPts val="100"/>
              </a:spcBef>
            </a:pPr>
            <a:r>
              <a:rPr lang="en-IN" sz="2900" spc="-10" dirty="0">
                <a:solidFill>
                  <a:schemeClr val="bg1"/>
                </a:solidFill>
                <a:latin typeface="Franklin Gothic Medium"/>
                <a:cs typeface="Franklin Gothic Medium"/>
              </a:rPr>
              <a:t>Stream</a:t>
            </a:r>
            <a:r>
              <a:rPr lang="en-IN" sz="2900" spc="-6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7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AIML</a:t>
            </a:r>
            <a:endParaRPr lang="en-IN" sz="2900" dirty="0">
              <a:solidFill>
                <a:schemeClr val="bg1"/>
              </a:solidFill>
              <a:latin typeface="Franklin Gothic Medium"/>
              <a:cs typeface="Franklin Gothic Medium"/>
            </a:endParaRPr>
          </a:p>
        </p:txBody>
      </p:sp>
      <p:sp>
        <p:nvSpPr>
          <p:cNvPr id="71" name="TextBox 70">
            <a:extLst>
              <a:ext uri="{FF2B5EF4-FFF2-40B4-BE49-F238E27FC236}">
                <a16:creationId xmlns:a16="http://schemas.microsoft.com/office/drawing/2014/main" id="{8CF359F4-5D55-EB7C-3394-6315557A4B8A}"/>
              </a:ext>
            </a:extLst>
          </p:cNvPr>
          <p:cNvSpPr txBox="1"/>
          <p:nvPr/>
        </p:nvSpPr>
        <p:spPr>
          <a:xfrm>
            <a:off x="8679311" y="6652778"/>
            <a:ext cx="9479280" cy="538609"/>
          </a:xfrm>
          <a:prstGeom prst="rect">
            <a:avLst/>
          </a:prstGeom>
          <a:noFill/>
        </p:spPr>
        <p:txBody>
          <a:bodyPr wrap="square">
            <a:spAutoFit/>
          </a:bodyPr>
          <a:lstStyle/>
          <a:p>
            <a:pPr marL="12700">
              <a:lnSpc>
                <a:spcPct val="100000"/>
              </a:lnSpc>
              <a:spcBef>
                <a:spcPts val="100"/>
              </a:spcBef>
            </a:pPr>
            <a:r>
              <a:rPr lang="en-IN" sz="2900" spc="-10" dirty="0">
                <a:solidFill>
                  <a:schemeClr val="bg1"/>
                </a:solidFill>
                <a:latin typeface="Franklin Gothic Medium"/>
                <a:cs typeface="Franklin Gothic Medium"/>
              </a:rPr>
              <a:t>Stream</a:t>
            </a:r>
            <a:r>
              <a:rPr lang="en-IN" sz="2900" spc="-6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7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AIML</a:t>
            </a:r>
            <a:endParaRPr lang="en-IN" sz="2900" dirty="0">
              <a:solidFill>
                <a:schemeClr val="bg1"/>
              </a:solidFill>
              <a:latin typeface="Franklin Gothic Medium"/>
              <a:cs typeface="Franklin Gothic Medium"/>
            </a:endParaRPr>
          </a:p>
        </p:txBody>
      </p:sp>
      <p:sp>
        <p:nvSpPr>
          <p:cNvPr id="72" name="TextBox 71">
            <a:extLst>
              <a:ext uri="{FF2B5EF4-FFF2-40B4-BE49-F238E27FC236}">
                <a16:creationId xmlns:a16="http://schemas.microsoft.com/office/drawing/2014/main" id="{26BED0DC-B833-1643-7DD1-9E530396D163}"/>
              </a:ext>
            </a:extLst>
          </p:cNvPr>
          <p:cNvSpPr txBox="1"/>
          <p:nvPr/>
        </p:nvSpPr>
        <p:spPr>
          <a:xfrm>
            <a:off x="8679311" y="8395574"/>
            <a:ext cx="9479280" cy="538609"/>
          </a:xfrm>
          <a:prstGeom prst="rect">
            <a:avLst/>
          </a:prstGeom>
          <a:noFill/>
        </p:spPr>
        <p:txBody>
          <a:bodyPr wrap="square">
            <a:spAutoFit/>
          </a:bodyPr>
          <a:lstStyle/>
          <a:p>
            <a:pPr marL="12700">
              <a:lnSpc>
                <a:spcPct val="100000"/>
              </a:lnSpc>
              <a:spcBef>
                <a:spcPts val="100"/>
              </a:spcBef>
            </a:pPr>
            <a:r>
              <a:rPr lang="en-IN" sz="2900" spc="-10" dirty="0">
                <a:solidFill>
                  <a:schemeClr val="bg1"/>
                </a:solidFill>
                <a:latin typeface="Franklin Gothic Medium"/>
                <a:cs typeface="Franklin Gothic Medium"/>
              </a:rPr>
              <a:t>Stream</a:t>
            </a:r>
            <a:r>
              <a:rPr lang="en-IN" sz="2900" spc="-65" dirty="0">
                <a:solidFill>
                  <a:schemeClr val="bg1"/>
                </a:solidFill>
                <a:latin typeface="Franklin Gothic Medium"/>
                <a:cs typeface="Franklin Gothic Medium"/>
              </a:rPr>
              <a:t> </a:t>
            </a:r>
            <a:r>
              <a:rPr lang="en-IN" sz="2900" dirty="0">
                <a:solidFill>
                  <a:schemeClr val="bg1"/>
                </a:solidFill>
                <a:latin typeface="Franklin Gothic Medium"/>
                <a:cs typeface="Franklin Gothic Medium"/>
              </a:rPr>
              <a:t>:</a:t>
            </a:r>
            <a:r>
              <a:rPr lang="en-IN" sz="2900" spc="-7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AIML</a:t>
            </a:r>
            <a:endParaRPr lang="en-IN" sz="2900" dirty="0">
              <a:solidFill>
                <a:schemeClr val="bg1"/>
              </a:solidFill>
              <a:latin typeface="Franklin Gothic Medium"/>
              <a:cs typeface="Franklin Gothic Medium"/>
            </a:endParaRPr>
          </a:p>
        </p:txBody>
      </p:sp>
      <p:sp>
        <p:nvSpPr>
          <p:cNvPr id="73" name="object 10">
            <a:extLst>
              <a:ext uri="{FF2B5EF4-FFF2-40B4-BE49-F238E27FC236}">
                <a16:creationId xmlns:a16="http://schemas.microsoft.com/office/drawing/2014/main" id="{AA72EFCE-A5F6-FEAC-ED17-6D7DA0D13883}"/>
              </a:ext>
            </a:extLst>
          </p:cNvPr>
          <p:cNvSpPr txBox="1"/>
          <p:nvPr/>
        </p:nvSpPr>
        <p:spPr>
          <a:xfrm>
            <a:off x="13315662" y="4595419"/>
            <a:ext cx="1384083" cy="459100"/>
          </a:xfrm>
          <a:prstGeom prst="rect">
            <a:avLst/>
          </a:prstGeom>
        </p:spPr>
        <p:txBody>
          <a:bodyPr vert="horz" wrap="square" lIns="0" tIns="12700" rIns="0" bIns="0" rtlCol="0">
            <a:spAutoFit/>
          </a:bodyPr>
          <a:lstStyle/>
          <a:p>
            <a:pPr marL="12700">
              <a:lnSpc>
                <a:spcPct val="100000"/>
              </a:lnSpc>
              <a:spcBef>
                <a:spcPts val="100"/>
              </a:spcBef>
            </a:pPr>
            <a:r>
              <a:rPr sz="2900" dirty="0">
                <a:solidFill>
                  <a:schemeClr val="bg1"/>
                </a:solidFill>
                <a:latin typeface="Franklin Gothic Medium"/>
                <a:cs typeface="Franklin Gothic Medium"/>
              </a:rPr>
              <a:t>Year</a:t>
            </a:r>
            <a:r>
              <a:rPr sz="2900" spc="-60" dirty="0">
                <a:solidFill>
                  <a:schemeClr val="bg1"/>
                </a:solidFill>
                <a:latin typeface="Franklin Gothic Medium"/>
                <a:cs typeface="Franklin Gothic Medium"/>
              </a:rPr>
              <a:t> </a:t>
            </a:r>
            <a:r>
              <a:rPr sz="2900" dirty="0">
                <a:solidFill>
                  <a:schemeClr val="bg1"/>
                </a:solidFill>
                <a:latin typeface="Franklin Gothic Medium"/>
                <a:cs typeface="Franklin Gothic Medium"/>
              </a:rPr>
              <a:t>:</a:t>
            </a:r>
            <a:r>
              <a:rPr sz="2900" spc="-5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III</a:t>
            </a:r>
            <a:endParaRPr sz="2900" dirty="0">
              <a:solidFill>
                <a:schemeClr val="bg1"/>
              </a:solidFill>
              <a:latin typeface="Franklin Gothic Medium"/>
              <a:cs typeface="Franklin Gothic Medium"/>
            </a:endParaRPr>
          </a:p>
        </p:txBody>
      </p:sp>
      <p:sp>
        <p:nvSpPr>
          <p:cNvPr id="74" name="object 10">
            <a:extLst>
              <a:ext uri="{FF2B5EF4-FFF2-40B4-BE49-F238E27FC236}">
                <a16:creationId xmlns:a16="http://schemas.microsoft.com/office/drawing/2014/main" id="{318C955B-2B46-B8D5-36BE-DCB1FF7F145B}"/>
              </a:ext>
            </a:extLst>
          </p:cNvPr>
          <p:cNvSpPr txBox="1"/>
          <p:nvPr/>
        </p:nvSpPr>
        <p:spPr>
          <a:xfrm>
            <a:off x="13428260" y="6729524"/>
            <a:ext cx="1384083" cy="459100"/>
          </a:xfrm>
          <a:prstGeom prst="rect">
            <a:avLst/>
          </a:prstGeom>
        </p:spPr>
        <p:txBody>
          <a:bodyPr vert="horz" wrap="square" lIns="0" tIns="12700" rIns="0" bIns="0" rtlCol="0">
            <a:spAutoFit/>
          </a:bodyPr>
          <a:lstStyle/>
          <a:p>
            <a:pPr marL="12700">
              <a:lnSpc>
                <a:spcPct val="100000"/>
              </a:lnSpc>
              <a:spcBef>
                <a:spcPts val="100"/>
              </a:spcBef>
            </a:pPr>
            <a:r>
              <a:rPr sz="2900" dirty="0">
                <a:solidFill>
                  <a:schemeClr val="bg1"/>
                </a:solidFill>
                <a:latin typeface="Franklin Gothic Medium"/>
                <a:cs typeface="Franklin Gothic Medium"/>
              </a:rPr>
              <a:t>Year</a:t>
            </a:r>
            <a:r>
              <a:rPr sz="2900" spc="-60" dirty="0">
                <a:solidFill>
                  <a:schemeClr val="bg1"/>
                </a:solidFill>
                <a:latin typeface="Franklin Gothic Medium"/>
                <a:cs typeface="Franklin Gothic Medium"/>
              </a:rPr>
              <a:t> </a:t>
            </a:r>
            <a:r>
              <a:rPr sz="2900" dirty="0">
                <a:solidFill>
                  <a:schemeClr val="bg1"/>
                </a:solidFill>
                <a:latin typeface="Franklin Gothic Medium"/>
                <a:cs typeface="Franklin Gothic Medium"/>
              </a:rPr>
              <a:t>:</a:t>
            </a:r>
            <a:r>
              <a:rPr sz="2900" spc="-5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III</a:t>
            </a:r>
            <a:endParaRPr sz="2900" dirty="0">
              <a:solidFill>
                <a:schemeClr val="bg1"/>
              </a:solidFill>
              <a:latin typeface="Franklin Gothic Medium"/>
              <a:cs typeface="Franklin Gothic Medium"/>
            </a:endParaRPr>
          </a:p>
        </p:txBody>
      </p:sp>
      <p:sp>
        <p:nvSpPr>
          <p:cNvPr id="75" name="object 10">
            <a:extLst>
              <a:ext uri="{FF2B5EF4-FFF2-40B4-BE49-F238E27FC236}">
                <a16:creationId xmlns:a16="http://schemas.microsoft.com/office/drawing/2014/main" id="{E8FE38BE-4D18-9624-F017-576F2A049BA6}"/>
              </a:ext>
            </a:extLst>
          </p:cNvPr>
          <p:cNvSpPr txBox="1"/>
          <p:nvPr/>
        </p:nvSpPr>
        <p:spPr>
          <a:xfrm>
            <a:off x="13418951" y="8459804"/>
            <a:ext cx="1384083" cy="459100"/>
          </a:xfrm>
          <a:prstGeom prst="rect">
            <a:avLst/>
          </a:prstGeom>
        </p:spPr>
        <p:txBody>
          <a:bodyPr vert="horz" wrap="square" lIns="0" tIns="12700" rIns="0" bIns="0" rtlCol="0">
            <a:spAutoFit/>
          </a:bodyPr>
          <a:lstStyle/>
          <a:p>
            <a:pPr marL="12700">
              <a:lnSpc>
                <a:spcPct val="100000"/>
              </a:lnSpc>
              <a:spcBef>
                <a:spcPts val="100"/>
              </a:spcBef>
            </a:pPr>
            <a:r>
              <a:rPr sz="2900" dirty="0">
                <a:solidFill>
                  <a:schemeClr val="bg1"/>
                </a:solidFill>
                <a:latin typeface="Franklin Gothic Medium"/>
                <a:cs typeface="Franklin Gothic Medium"/>
              </a:rPr>
              <a:t>Year</a:t>
            </a:r>
            <a:r>
              <a:rPr sz="2900" spc="-60" dirty="0">
                <a:solidFill>
                  <a:schemeClr val="bg1"/>
                </a:solidFill>
                <a:latin typeface="Franklin Gothic Medium"/>
                <a:cs typeface="Franklin Gothic Medium"/>
              </a:rPr>
              <a:t> </a:t>
            </a:r>
            <a:r>
              <a:rPr sz="2900" dirty="0">
                <a:solidFill>
                  <a:schemeClr val="bg1"/>
                </a:solidFill>
                <a:latin typeface="Franklin Gothic Medium"/>
                <a:cs typeface="Franklin Gothic Medium"/>
              </a:rPr>
              <a:t>:</a:t>
            </a:r>
            <a:r>
              <a:rPr sz="2900" spc="-55" dirty="0">
                <a:solidFill>
                  <a:schemeClr val="bg1"/>
                </a:solidFill>
                <a:latin typeface="Franklin Gothic Medium"/>
                <a:cs typeface="Franklin Gothic Medium"/>
              </a:rPr>
              <a:t> </a:t>
            </a:r>
            <a:r>
              <a:rPr lang="en-IN" sz="2900" spc="-25" dirty="0">
                <a:solidFill>
                  <a:schemeClr val="bg1"/>
                </a:solidFill>
                <a:latin typeface="Franklin Gothic Medium"/>
                <a:cs typeface="Franklin Gothic Medium"/>
              </a:rPr>
              <a:t>III</a:t>
            </a:r>
            <a:endParaRPr sz="2900" dirty="0">
              <a:solidFill>
                <a:schemeClr val="bg1"/>
              </a:solidFill>
              <a:latin typeface="Franklin Gothic Medium"/>
              <a:cs typeface="Franklin Gothic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33400" y="1327271"/>
            <a:ext cx="8001000" cy="829073"/>
          </a:xfrm>
          <a:prstGeom prst="rect">
            <a:avLst/>
          </a:prstGeom>
        </p:spPr>
        <p:txBody>
          <a:bodyPr wrap="square" lIns="0" tIns="0" rIns="0" bIns="0" rtlCol="0" anchor="t">
            <a:spAutoFit/>
          </a:bodyPr>
          <a:lstStyle/>
          <a:p>
            <a:pPr algn="l">
              <a:lnSpc>
                <a:spcPts val="6719"/>
              </a:lnSpc>
              <a:spcBef>
                <a:spcPct val="0"/>
              </a:spcBef>
            </a:pPr>
            <a:r>
              <a:rPr lang="en-US" sz="4800" b="1" dirty="0">
                <a:solidFill>
                  <a:srgbClr val="FFFFFF"/>
                </a:solidFill>
                <a:latin typeface="TT Octosquares Compressed Bold"/>
                <a:ea typeface="TT Octosquares Compressed Bold"/>
                <a:cs typeface="TT Octosquares Compressed Bold"/>
                <a:sym typeface="TT Octosquares Compressed Bold"/>
              </a:rPr>
              <a:t>TEAM AND PROBLEM STATEMENT </a:t>
            </a:r>
          </a:p>
        </p:txBody>
      </p:sp>
      <p:sp>
        <p:nvSpPr>
          <p:cNvPr id="12" name="Freeform 12"/>
          <p:cNvSpPr/>
          <p:nvPr/>
        </p:nvSpPr>
        <p:spPr>
          <a:xfrm>
            <a:off x="15263349" y="210978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254290" y="210978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6260476" y="2109787"/>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376183" y="3924300"/>
            <a:ext cx="5248449" cy="514350"/>
          </a:xfrm>
          <a:prstGeom prst="rect">
            <a:avLst/>
          </a:prstGeom>
        </p:spPr>
        <p:txBody>
          <a:bodyPr lIns="0" tIns="0" rIns="0" bIns="0" rtlCol="0" anchor="t">
            <a:spAutoFit/>
          </a:bodyPr>
          <a:lstStyle/>
          <a:p>
            <a:pPr algn="l">
              <a:lnSpc>
                <a:spcPts val="4200"/>
              </a:lnSpc>
              <a:spcBef>
                <a:spcPct val="0"/>
              </a:spcBef>
            </a:pPr>
            <a:r>
              <a:rPr lang="en-US" sz="3000" b="1" dirty="0">
                <a:solidFill>
                  <a:srgbClr val="12F1FF"/>
                </a:solidFill>
                <a:latin typeface="Open Sans Bold"/>
                <a:ea typeface="Open Sans Bold"/>
                <a:cs typeface="Open Sans Bold"/>
                <a:sym typeface="Open Sans Bold"/>
              </a:rPr>
              <a:t>Team Name</a:t>
            </a:r>
            <a:r>
              <a:rPr lang="en-US" sz="3000" dirty="0">
                <a:solidFill>
                  <a:srgbClr val="12F1FF"/>
                </a:solidFill>
                <a:latin typeface="Open Sans"/>
                <a:ea typeface="Open Sans"/>
                <a:cs typeface="Open Sans"/>
                <a:sym typeface="Open Sans"/>
              </a:rPr>
              <a:t> :</a:t>
            </a:r>
            <a:r>
              <a:rPr lang="en-US" sz="3000" dirty="0">
                <a:solidFill>
                  <a:srgbClr val="FFFFFF"/>
                </a:solidFill>
                <a:latin typeface="Open Sans"/>
                <a:ea typeface="Open Sans"/>
                <a:cs typeface="Open Sans"/>
                <a:sym typeface="Open Sans"/>
              </a:rPr>
              <a:t> Team 5</a:t>
            </a:r>
          </a:p>
        </p:txBody>
      </p:sp>
      <p:sp>
        <p:nvSpPr>
          <p:cNvPr id="16" name="TextBox 16"/>
          <p:cNvSpPr txBox="1"/>
          <p:nvPr/>
        </p:nvSpPr>
        <p:spPr>
          <a:xfrm>
            <a:off x="376183" y="5650540"/>
            <a:ext cx="13218519" cy="2119106"/>
          </a:xfrm>
          <a:prstGeom prst="rect">
            <a:avLst/>
          </a:prstGeom>
        </p:spPr>
        <p:txBody>
          <a:bodyPr wrap="square" lIns="0" tIns="0" rIns="0" bIns="0" rtlCol="0" anchor="t">
            <a:spAutoFit/>
          </a:bodyPr>
          <a:lstStyle/>
          <a:p>
            <a:pPr algn="just">
              <a:lnSpc>
                <a:spcPts val="4200"/>
              </a:lnSpc>
              <a:spcBef>
                <a:spcPct val="0"/>
              </a:spcBef>
            </a:pPr>
            <a:r>
              <a:rPr lang="en-US" sz="3000" b="1" dirty="0">
                <a:solidFill>
                  <a:srgbClr val="12F1FF"/>
                </a:solidFill>
                <a:latin typeface="Open Sans" panose="020B0606030504020204" pitchFamily="34" charset="0"/>
                <a:ea typeface="Open Sans" panose="020B0606030504020204" pitchFamily="34" charset="0"/>
                <a:cs typeface="Open Sans" panose="020B0606030504020204" pitchFamily="34" charset="0"/>
                <a:sym typeface="Open Sans Bold"/>
              </a:rPr>
              <a:t>Problem Statement :</a:t>
            </a:r>
            <a:r>
              <a:rPr lang="en-US" sz="300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 The project addresses the need for a 360-degree feedback software for monitoring Government of India-related news stories in regional media using Artificial Intelligence and Machine Learning.</a:t>
            </a:r>
          </a:p>
        </p:txBody>
      </p:sp>
      <p:grpSp>
        <p:nvGrpSpPr>
          <p:cNvPr id="21" name="Group 21"/>
          <p:cNvGrpSpPr/>
          <p:nvPr/>
        </p:nvGrpSpPr>
        <p:grpSpPr>
          <a:xfrm>
            <a:off x="11972007" y="761201"/>
            <a:ext cx="5766028" cy="336000"/>
            <a:chOff x="0" y="0"/>
            <a:chExt cx="7688038" cy="448000"/>
          </a:xfrm>
        </p:grpSpPr>
        <p:sp>
          <p:nvSpPr>
            <p:cNvPr id="22" name="Freeform 22"/>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Apporach</a:t>
              </a:r>
              <a:r>
                <a:rPr lang="en-US" sz="1500" u="sng" dirty="0">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 Details</a:t>
              </a:r>
            </a:p>
          </p:txBody>
        </p:sp>
        <p:sp>
          <p:nvSpPr>
            <p:cNvPr id="24" name="TextBox 24"/>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Solution</a:t>
              </a:r>
            </a:p>
          </p:txBody>
        </p:sp>
        <p:sp>
          <p:nvSpPr>
            <p:cNvPr id="25" name="TextBox 25"/>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About</a:t>
              </a:r>
            </a:p>
          </p:txBody>
        </p:sp>
        <p:sp>
          <p:nvSpPr>
            <p:cNvPr id="26" name="TextBox 26"/>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Home</a:t>
              </a:r>
            </a:p>
          </p:txBody>
        </p:sp>
      </p:grpSp>
      <p:sp>
        <p:nvSpPr>
          <p:cNvPr id="27" name="Rectangle 26">
            <a:extLst>
              <a:ext uri="{FF2B5EF4-FFF2-40B4-BE49-F238E27FC236}">
                <a16:creationId xmlns:a16="http://schemas.microsoft.com/office/drawing/2014/main" id="{65D71D7F-C092-2FE6-A0DB-ED3852FE3697}"/>
              </a:ext>
            </a:extLst>
          </p:cNvPr>
          <p:cNvSpPr/>
          <p:nvPr/>
        </p:nvSpPr>
        <p:spPr>
          <a:xfrm>
            <a:off x="-42912" y="0"/>
            <a:ext cx="18263921" cy="10287000"/>
          </a:xfrm>
          <a:prstGeom prst="rect">
            <a:avLst/>
          </a:prstGeom>
          <a:blipFill>
            <a:blip r:embed="rId10">
              <a:alphaModFix amt="1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96E23A81-F295-2B9F-F30D-54C03B711589}"/>
              </a:ext>
            </a:extLst>
          </p:cNvPr>
          <p:cNvSpPr txBox="1"/>
          <p:nvPr/>
        </p:nvSpPr>
        <p:spPr>
          <a:xfrm>
            <a:off x="13137502" y="10039739"/>
            <a:ext cx="914400" cy="914400"/>
          </a:xfrm>
          <a:prstGeom prst="rect">
            <a:avLst/>
          </a:prstGeom>
          <a:noFill/>
        </p:spPr>
        <p:txBody>
          <a:bodyPr wrap="square" rtlCol="0">
            <a:spAutoFit/>
          </a:bodyPr>
          <a:lstStyle/>
          <a:p>
            <a:endParaRPr lang="en-IN" dirty="0"/>
          </a:p>
        </p:txBody>
      </p:sp>
      <p:sp>
        <p:nvSpPr>
          <p:cNvPr id="32" name="TextBox 15">
            <a:extLst>
              <a:ext uri="{FF2B5EF4-FFF2-40B4-BE49-F238E27FC236}">
                <a16:creationId xmlns:a16="http://schemas.microsoft.com/office/drawing/2014/main" id="{E6D340F5-6809-5762-ED17-F0CB9A78B307}"/>
              </a:ext>
            </a:extLst>
          </p:cNvPr>
          <p:cNvSpPr txBox="1"/>
          <p:nvPr/>
        </p:nvSpPr>
        <p:spPr>
          <a:xfrm>
            <a:off x="376182" y="4886325"/>
            <a:ext cx="6558018" cy="503279"/>
          </a:xfrm>
          <a:prstGeom prst="rect">
            <a:avLst/>
          </a:prstGeom>
        </p:spPr>
        <p:txBody>
          <a:bodyPr wrap="square" lIns="0" tIns="0" rIns="0" bIns="0" rtlCol="0" anchor="t">
            <a:spAutoFit/>
          </a:bodyPr>
          <a:lstStyle/>
          <a:p>
            <a:pPr algn="l">
              <a:lnSpc>
                <a:spcPts val="4200"/>
              </a:lnSpc>
              <a:spcBef>
                <a:spcPct val="0"/>
              </a:spcBef>
            </a:pPr>
            <a:r>
              <a:rPr lang="en-US" sz="3000" b="1" dirty="0">
                <a:solidFill>
                  <a:srgbClr val="12F1FF"/>
                </a:solidFill>
                <a:latin typeface="Open Sans Bold"/>
                <a:ea typeface="Open Sans Bold"/>
                <a:cs typeface="Open Sans Bold"/>
                <a:sym typeface="Open Sans Bold"/>
              </a:rPr>
              <a:t>Problem Statement ID</a:t>
            </a:r>
            <a:r>
              <a:rPr lang="en-US" sz="3000" dirty="0">
                <a:solidFill>
                  <a:srgbClr val="12F1FF"/>
                </a:solidFill>
                <a:latin typeface="Open Sans"/>
                <a:ea typeface="Open Sans"/>
                <a:cs typeface="Open Sans"/>
                <a:sym typeface="Open Sans"/>
              </a:rPr>
              <a:t> :</a:t>
            </a:r>
            <a:r>
              <a:rPr lang="en-US" sz="3000" dirty="0">
                <a:solidFill>
                  <a:srgbClr val="FFFFFF"/>
                </a:solidFill>
                <a:latin typeface="Open Sans"/>
                <a:ea typeface="Open Sans"/>
                <a:cs typeface="Open Sans"/>
                <a:sym typeface="Open Sans"/>
              </a:rPr>
              <a:t> SIH1329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845D0-F92D-1A66-47C9-030F2D175C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F3E87A-B575-FBF4-AEA6-A9C5EA35784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grpSp>
        <p:nvGrpSpPr>
          <p:cNvPr id="3" name="Group 3">
            <a:extLst>
              <a:ext uri="{FF2B5EF4-FFF2-40B4-BE49-F238E27FC236}">
                <a16:creationId xmlns:a16="http://schemas.microsoft.com/office/drawing/2014/main" id="{B18B854E-BB56-B14D-CA15-E15920101FF2}"/>
              </a:ext>
            </a:extLst>
          </p:cNvPr>
          <p:cNvGrpSpPr/>
          <p:nvPr/>
        </p:nvGrpSpPr>
        <p:grpSpPr>
          <a:xfrm rot="-5400000">
            <a:off x="17631481" y="8597471"/>
            <a:ext cx="924223" cy="397435"/>
            <a:chOff x="0" y="0"/>
            <a:chExt cx="1347239" cy="579341"/>
          </a:xfrm>
        </p:grpSpPr>
        <p:sp>
          <p:nvSpPr>
            <p:cNvPr id="4" name="Freeform 4">
              <a:extLst>
                <a:ext uri="{FF2B5EF4-FFF2-40B4-BE49-F238E27FC236}">
                  <a16:creationId xmlns:a16="http://schemas.microsoft.com/office/drawing/2014/main" id="{E50D1DDE-EF27-D2E5-6FA9-F824B52CB3B3}"/>
                </a:ext>
              </a:extLst>
            </p:cNvPr>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a:extLst>
                <a:ext uri="{FF2B5EF4-FFF2-40B4-BE49-F238E27FC236}">
                  <a16:creationId xmlns:a16="http://schemas.microsoft.com/office/drawing/2014/main" id="{0A419193-D96F-ED90-503F-2CB94F528605}"/>
                </a:ext>
              </a:extLst>
            </p:cNvPr>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6BCEE954-F66A-5929-EE47-DB58D8F9CD39}"/>
              </a:ext>
            </a:extLst>
          </p:cNvPr>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a:extLst>
              <a:ext uri="{FF2B5EF4-FFF2-40B4-BE49-F238E27FC236}">
                <a16:creationId xmlns:a16="http://schemas.microsoft.com/office/drawing/2014/main" id="{753A1DD0-0DAB-E27A-6F3B-CCEF4C6ABC11}"/>
              </a:ext>
            </a:extLst>
          </p:cNvPr>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FE09847D-1825-078E-BB05-73CC8CF8854E}"/>
              </a:ext>
            </a:extLst>
          </p:cNvPr>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9E45151B-C149-F1E6-7FBB-802E35977146}"/>
              </a:ext>
            </a:extLst>
          </p:cNvPr>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0DCCCB6B-7AE9-4CB2-A223-4D35A2C63B5C}"/>
              </a:ext>
            </a:extLst>
          </p:cNvPr>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28182A70-6422-4425-90C3-2101F61B50FB}"/>
              </a:ext>
            </a:extLst>
          </p:cNvPr>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a:extLst>
              <a:ext uri="{FF2B5EF4-FFF2-40B4-BE49-F238E27FC236}">
                <a16:creationId xmlns:a16="http://schemas.microsoft.com/office/drawing/2014/main" id="{5FB5B2CF-5DAF-049A-637D-30AD18A2AC2A}"/>
              </a:ext>
            </a:extLst>
          </p:cNvPr>
          <p:cNvGrpSpPr/>
          <p:nvPr/>
        </p:nvGrpSpPr>
        <p:grpSpPr>
          <a:xfrm>
            <a:off x="11956170" y="667854"/>
            <a:ext cx="5766028" cy="336000"/>
            <a:chOff x="0" y="0"/>
            <a:chExt cx="7688038" cy="448000"/>
          </a:xfrm>
        </p:grpSpPr>
        <p:sp>
          <p:nvSpPr>
            <p:cNvPr id="14" name="Freeform 14">
              <a:extLst>
                <a:ext uri="{FF2B5EF4-FFF2-40B4-BE49-F238E27FC236}">
                  <a16:creationId xmlns:a16="http://schemas.microsoft.com/office/drawing/2014/main" id="{F6D3F99B-6A5E-EB53-43C1-25CB3BE86A3A}"/>
                </a:ext>
              </a:extLst>
            </p:cNvPr>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a:extLst>
                <a:ext uri="{FF2B5EF4-FFF2-40B4-BE49-F238E27FC236}">
                  <a16:creationId xmlns:a16="http://schemas.microsoft.com/office/drawing/2014/main" id="{6F8B6475-51B4-776C-ADC1-97367E39E0C7}"/>
                </a:ext>
              </a:extLst>
            </p:cNvPr>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Apporach</a:t>
              </a:r>
              <a:r>
                <a:rPr lang="en-US" sz="1500" u="sng" dirty="0">
                  <a:solidFill>
                    <a:srgbClr val="0000FF"/>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 </a:t>
              </a:r>
              <a:r>
                <a:rPr lang="en-US" sz="1500" u="sng" dirty="0">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Details</a:t>
              </a:r>
            </a:p>
          </p:txBody>
        </p:sp>
        <p:sp>
          <p:nvSpPr>
            <p:cNvPr id="16" name="TextBox 16">
              <a:extLst>
                <a:ext uri="{FF2B5EF4-FFF2-40B4-BE49-F238E27FC236}">
                  <a16:creationId xmlns:a16="http://schemas.microsoft.com/office/drawing/2014/main" id="{EAE8CBF3-8CBE-99F0-D808-068FA71C95AD}"/>
                </a:ext>
              </a:extLst>
            </p:cNvPr>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Solution</a:t>
              </a:r>
            </a:p>
          </p:txBody>
        </p:sp>
        <p:sp>
          <p:nvSpPr>
            <p:cNvPr id="17" name="TextBox 17">
              <a:extLst>
                <a:ext uri="{FF2B5EF4-FFF2-40B4-BE49-F238E27FC236}">
                  <a16:creationId xmlns:a16="http://schemas.microsoft.com/office/drawing/2014/main" id="{88BB8F17-120C-A4D8-7F88-CC8397C45EFC}"/>
                </a:ext>
              </a:extLst>
            </p:cNvPr>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About</a:t>
              </a:r>
            </a:p>
          </p:txBody>
        </p:sp>
        <p:sp>
          <p:nvSpPr>
            <p:cNvPr id="18" name="TextBox 18">
              <a:extLst>
                <a:ext uri="{FF2B5EF4-FFF2-40B4-BE49-F238E27FC236}">
                  <a16:creationId xmlns:a16="http://schemas.microsoft.com/office/drawing/2014/main" id="{47C3F9D1-3068-22EA-9559-D20C13D48F45}"/>
                </a:ext>
              </a:extLst>
            </p:cNvPr>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0" action="ppaction://hlinksldjump">
                    <a:extLst>
                      <a:ext uri="{A12FA001-AC4F-418D-AE19-62706E023703}">
                        <ahyp:hlinkClr xmlns:ahyp="http://schemas.microsoft.com/office/drawing/2018/hyperlinkcolor" val="tx"/>
                      </a:ext>
                    </a:extLst>
                  </a:hlinkClick>
                </a:rPr>
                <a:t>Home</a:t>
              </a:r>
            </a:p>
          </p:txBody>
        </p:sp>
      </p:grpSp>
      <p:pic>
        <p:nvPicPr>
          <p:cNvPr id="20" name="Picture 19">
            <a:extLst>
              <a:ext uri="{FF2B5EF4-FFF2-40B4-BE49-F238E27FC236}">
                <a16:creationId xmlns:a16="http://schemas.microsoft.com/office/drawing/2014/main" id="{6BAFDAD5-76EC-B4FC-2EF6-2854B39DF3D2}"/>
              </a:ext>
            </a:extLst>
          </p:cNvPr>
          <p:cNvPicPr>
            <a:picLocks noChangeAspect="1"/>
          </p:cNvPicPr>
          <p:nvPr/>
        </p:nvPicPr>
        <p:blipFill>
          <a:blip r:embed="rId11"/>
          <a:stretch>
            <a:fillRect/>
          </a:stretch>
        </p:blipFill>
        <p:spPr>
          <a:xfrm>
            <a:off x="0" y="0"/>
            <a:ext cx="18288000" cy="10287000"/>
          </a:xfrm>
          <a:prstGeom prst="rect">
            <a:avLst/>
          </a:prstGeom>
        </p:spPr>
      </p:pic>
      <p:grpSp>
        <p:nvGrpSpPr>
          <p:cNvPr id="23" name="Group 21">
            <a:extLst>
              <a:ext uri="{FF2B5EF4-FFF2-40B4-BE49-F238E27FC236}">
                <a16:creationId xmlns:a16="http://schemas.microsoft.com/office/drawing/2014/main" id="{6C4D1D04-0A81-DF93-3CD6-12492228E02A}"/>
              </a:ext>
            </a:extLst>
          </p:cNvPr>
          <p:cNvGrpSpPr/>
          <p:nvPr/>
        </p:nvGrpSpPr>
        <p:grpSpPr>
          <a:xfrm>
            <a:off x="11972007" y="761201"/>
            <a:ext cx="5766028" cy="336000"/>
            <a:chOff x="0" y="0"/>
            <a:chExt cx="7688038" cy="448000"/>
          </a:xfrm>
        </p:grpSpPr>
        <p:sp>
          <p:nvSpPr>
            <p:cNvPr id="24" name="Freeform 22">
              <a:extLst>
                <a:ext uri="{FF2B5EF4-FFF2-40B4-BE49-F238E27FC236}">
                  <a16:creationId xmlns:a16="http://schemas.microsoft.com/office/drawing/2014/main" id="{1E4F3D31-2A28-59B9-D0B3-3EC8CF1B6351}"/>
                </a:ext>
              </a:extLst>
            </p:cNvPr>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23">
              <a:extLst>
                <a:ext uri="{FF2B5EF4-FFF2-40B4-BE49-F238E27FC236}">
                  <a16:creationId xmlns:a16="http://schemas.microsoft.com/office/drawing/2014/main" id="{A3F590DB-5CEA-D471-0E00-7CE614C94715}"/>
                </a:ext>
              </a:extLst>
            </p:cNvPr>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Apporach</a:t>
              </a:r>
              <a:r>
                <a:rPr lang="en-US" sz="1500" u="sng" dirty="0">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 Details</a:t>
              </a:r>
            </a:p>
          </p:txBody>
        </p:sp>
        <p:sp>
          <p:nvSpPr>
            <p:cNvPr id="26" name="TextBox 24">
              <a:extLst>
                <a:ext uri="{FF2B5EF4-FFF2-40B4-BE49-F238E27FC236}">
                  <a16:creationId xmlns:a16="http://schemas.microsoft.com/office/drawing/2014/main" id="{42146DC8-E8E3-5588-11E0-255E2B947BB5}"/>
                </a:ext>
              </a:extLst>
            </p:cNvPr>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Solution</a:t>
              </a:r>
            </a:p>
          </p:txBody>
        </p:sp>
        <p:sp>
          <p:nvSpPr>
            <p:cNvPr id="27" name="TextBox 25">
              <a:extLst>
                <a:ext uri="{FF2B5EF4-FFF2-40B4-BE49-F238E27FC236}">
                  <a16:creationId xmlns:a16="http://schemas.microsoft.com/office/drawing/2014/main" id="{32473B78-E1E1-2841-AFE2-05F0D8AF95DE}"/>
                </a:ext>
              </a:extLst>
            </p:cNvPr>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About</a:t>
              </a:r>
            </a:p>
          </p:txBody>
        </p:sp>
        <p:sp>
          <p:nvSpPr>
            <p:cNvPr id="28" name="TextBox 26">
              <a:extLst>
                <a:ext uri="{FF2B5EF4-FFF2-40B4-BE49-F238E27FC236}">
                  <a16:creationId xmlns:a16="http://schemas.microsoft.com/office/drawing/2014/main" id="{1E9B2471-E7E6-5112-AE6F-FA1B1652757C}"/>
                </a:ext>
              </a:extLst>
            </p:cNvPr>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0" action="ppaction://hlinksldjump">
                    <a:extLst>
                      <a:ext uri="{A12FA001-AC4F-418D-AE19-62706E023703}">
                        <ahyp:hlinkClr xmlns:ahyp="http://schemas.microsoft.com/office/drawing/2018/hyperlinkcolor" val="tx"/>
                      </a:ext>
                    </a:extLst>
                  </a:hlinkClick>
                </a:rPr>
                <a:t>Home</a:t>
              </a:r>
            </a:p>
          </p:txBody>
        </p:sp>
      </p:grpSp>
      <p:sp>
        <p:nvSpPr>
          <p:cNvPr id="38" name="TextBox 37">
            <a:extLst>
              <a:ext uri="{FF2B5EF4-FFF2-40B4-BE49-F238E27FC236}">
                <a16:creationId xmlns:a16="http://schemas.microsoft.com/office/drawing/2014/main" id="{8E9107D5-4730-22C3-6CD5-00085D8C0F83}"/>
              </a:ext>
            </a:extLst>
          </p:cNvPr>
          <p:cNvSpPr txBox="1"/>
          <p:nvPr/>
        </p:nvSpPr>
        <p:spPr>
          <a:xfrm>
            <a:off x="685800" y="667854"/>
            <a:ext cx="5791200" cy="1400383"/>
          </a:xfrm>
          <a:prstGeom prst="rect">
            <a:avLst/>
          </a:prstGeom>
          <a:noFill/>
        </p:spPr>
        <p:txBody>
          <a:bodyPr wrap="square" rtlCol="0">
            <a:spAutoFit/>
          </a:bodyPr>
          <a:lstStyle/>
          <a:p>
            <a:r>
              <a:rPr lang="en-US" sz="8500" dirty="0">
                <a:solidFill>
                  <a:schemeClr val="bg1"/>
                </a:solidFill>
                <a:latin typeface="TT Octosquares Compressed" panose="020B0604020202020204" charset="0"/>
              </a:rPr>
              <a:t>ABSTRACT :</a:t>
            </a:r>
            <a:endParaRPr lang="en-IN" sz="8500" dirty="0">
              <a:solidFill>
                <a:schemeClr val="bg1"/>
              </a:solidFill>
              <a:latin typeface="TT Octosquares Compressed" panose="020B0604020202020204" charset="0"/>
            </a:endParaRPr>
          </a:p>
        </p:txBody>
      </p:sp>
      <p:sp>
        <p:nvSpPr>
          <p:cNvPr id="40" name="TextBox 39">
            <a:extLst>
              <a:ext uri="{FF2B5EF4-FFF2-40B4-BE49-F238E27FC236}">
                <a16:creationId xmlns:a16="http://schemas.microsoft.com/office/drawing/2014/main" id="{2AD24CA2-FAFC-7055-CE11-CB3E84E07226}"/>
              </a:ext>
            </a:extLst>
          </p:cNvPr>
          <p:cNvSpPr txBox="1"/>
          <p:nvPr/>
        </p:nvSpPr>
        <p:spPr>
          <a:xfrm>
            <a:off x="706120" y="1554482"/>
            <a:ext cx="16611599" cy="8863965"/>
          </a:xfrm>
          <a:prstGeom prst="rect">
            <a:avLst/>
          </a:prstGeom>
          <a:noFill/>
        </p:spPr>
        <p:txBody>
          <a:bodyPr wrap="square">
            <a:spAutoFit/>
          </a:bodyPr>
          <a:lstStyle/>
          <a:p>
            <a:pPr algn="just"/>
            <a:endParaRPr lang="en-US" sz="2900" dirty="0">
              <a:solidFill>
                <a:schemeClr val="bg1"/>
              </a:solidFill>
            </a:endParaRPr>
          </a:p>
          <a:p>
            <a:pPr algn="just"/>
            <a:r>
              <a:rPr lang="en-US" sz="2900" dirty="0">
                <a:solidFill>
                  <a:schemeClr val="bg1"/>
                </a:solidFill>
              </a:rPr>
              <a:t>In today's fast-paced digital landscape, real-time media monitoring is crucial for effective governance and public communication. This project introduces an AI-driven 360-degree feedback system to track Government of India-related news across regional media. Using Artificial Intelligence (AI) and Machine Learning (ML), the system scrapes news articles and scans e-papers using Optical Character Recognition (OCR). It also processes YouTube news bulletins to extract relevant content. This ensures comprehensive media coverage and timely insights.</a:t>
            </a:r>
          </a:p>
          <a:p>
            <a:pPr algn="just"/>
            <a:endParaRPr lang="en-US" sz="2900" dirty="0">
              <a:solidFill>
                <a:schemeClr val="bg1"/>
              </a:solidFill>
            </a:endParaRPr>
          </a:p>
          <a:p>
            <a:pPr algn="just"/>
            <a:r>
              <a:rPr lang="en-US" sz="2900" dirty="0">
                <a:solidFill>
                  <a:schemeClr val="bg1"/>
                </a:solidFill>
              </a:rPr>
              <a:t>To enhance analysis, the system employs Natural Language Processing (NLP) to classify news based on government departments. It also performs sentiment analysis to categorize news as Positive, Neutral, or Negative. When negative news is detected, real-time alerts are sent to officials for immediate action. This enables proactive decision-making and better crisis management. Automated tracking helps in identifying key trends and emerging issues.</a:t>
            </a:r>
          </a:p>
          <a:p>
            <a:pPr algn="just"/>
            <a:endParaRPr lang="en-US" sz="2900" dirty="0">
              <a:solidFill>
                <a:schemeClr val="bg1"/>
              </a:solidFill>
            </a:endParaRPr>
          </a:p>
          <a:p>
            <a:pPr algn="just"/>
            <a:r>
              <a:rPr lang="en-US" sz="2900" dirty="0">
                <a:solidFill>
                  <a:schemeClr val="bg1"/>
                </a:solidFill>
              </a:rPr>
              <a:t>A user-friendly dashboard with multilingual support allows officials to filter and analyze reports efficiently. This platform streamlines media monitoring, reducing manual effort and response time. By automating news tracking, classification, and sentiment analysis, the system improves government decision-making. It also aids in managing public perception and strengthening policy communication. Ultimately, this technology-driven approach enhances governance and transparency.</a:t>
            </a:r>
          </a:p>
        </p:txBody>
      </p:sp>
    </p:spTree>
    <p:extLst>
      <p:ext uri="{BB962C8B-B14F-4D97-AF65-F5344CB8AC3E}">
        <p14:creationId xmlns:p14="http://schemas.microsoft.com/office/powerpoint/2010/main" val="338290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716553" y="5740695"/>
            <a:ext cx="4700562" cy="4700562"/>
            <a:chOff x="0" y="0"/>
            <a:chExt cx="6350000" cy="6350000"/>
          </a:xfrm>
        </p:grpSpPr>
        <p:sp>
          <p:nvSpPr>
            <p:cNvPr id="5" name="Freeform 5"/>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id="6" name="Group 6"/>
          <p:cNvGrpSpPr/>
          <p:nvPr/>
        </p:nvGrpSpPr>
        <p:grpSpPr>
          <a:xfrm rot="-5400000">
            <a:off x="11098131" y="3143045"/>
            <a:ext cx="924223" cy="397435"/>
            <a:chOff x="0" y="0"/>
            <a:chExt cx="1347239" cy="579341"/>
          </a:xfrm>
        </p:grpSpPr>
        <p:sp>
          <p:nvSpPr>
            <p:cNvPr id="7" name="Freeform 7"/>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8" name="TextBox 8"/>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11042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57554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04066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p:nvPr/>
        </p:nvGrpSpPr>
        <p:grpSpPr>
          <a:xfrm>
            <a:off x="857362" y="1789431"/>
            <a:ext cx="677751" cy="677751"/>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857362" y="4023286"/>
            <a:ext cx="677751" cy="677751"/>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857362" y="6194230"/>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21" name="Group 21"/>
          <p:cNvGrpSpPr/>
          <p:nvPr/>
        </p:nvGrpSpPr>
        <p:grpSpPr>
          <a:xfrm>
            <a:off x="857362" y="8090975"/>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4" name="Freeform 24"/>
          <p:cNvSpPr/>
          <p:nvPr/>
        </p:nvSpPr>
        <p:spPr>
          <a:xfrm>
            <a:off x="11141406" y="502939"/>
            <a:ext cx="7146594" cy="9828816"/>
          </a:xfrm>
          <a:custGeom>
            <a:avLst/>
            <a:gdLst/>
            <a:ahLst/>
            <a:cxnLst/>
            <a:rect l="l" t="t" r="r" b="b"/>
            <a:pathLst>
              <a:path w="7146594" h="9828816">
                <a:moveTo>
                  <a:pt x="0" y="0"/>
                </a:moveTo>
                <a:lnTo>
                  <a:pt x="7146594" y="0"/>
                </a:lnTo>
                <a:lnTo>
                  <a:pt x="7146594" y="9828816"/>
                </a:lnTo>
                <a:lnTo>
                  <a:pt x="0" y="9828816"/>
                </a:lnTo>
                <a:lnTo>
                  <a:pt x="0" y="0"/>
                </a:lnTo>
                <a:close/>
              </a:path>
            </a:pathLst>
          </a:custGeom>
          <a:blipFill>
            <a:blip r:embed="rId7"/>
            <a:stretch>
              <a:fillRect t="-2682" b="-11711"/>
            </a:stretch>
          </a:blipFill>
        </p:spPr>
        <p:txBody>
          <a:bodyPr/>
          <a:lstStyle/>
          <a:p>
            <a:endParaRPr lang="en-IN" dirty="0"/>
          </a:p>
        </p:txBody>
      </p:sp>
      <p:sp>
        <p:nvSpPr>
          <p:cNvPr id="29" name="TextBox 29"/>
          <p:cNvSpPr txBox="1"/>
          <p:nvPr/>
        </p:nvSpPr>
        <p:spPr>
          <a:xfrm>
            <a:off x="875961" y="67514"/>
            <a:ext cx="5630748" cy="1468477"/>
          </a:xfrm>
          <a:prstGeom prst="rect">
            <a:avLst/>
          </a:prstGeom>
        </p:spPr>
        <p:txBody>
          <a:bodyPr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SOLUTION :</a:t>
            </a:r>
          </a:p>
        </p:txBody>
      </p:sp>
      <p:sp>
        <p:nvSpPr>
          <p:cNvPr id="30" name="TextBox 30"/>
          <p:cNvSpPr txBox="1"/>
          <p:nvPr/>
        </p:nvSpPr>
        <p:spPr>
          <a:xfrm>
            <a:off x="1706451" y="1697916"/>
            <a:ext cx="9278308" cy="2325370"/>
          </a:xfrm>
          <a:prstGeom prst="rect">
            <a:avLst/>
          </a:prstGeom>
        </p:spPr>
        <p:txBody>
          <a:bodyPr lIns="0" tIns="0" rIns="0" bIns="0" rtlCol="0" anchor="t">
            <a:spAutoFit/>
          </a:bodyPr>
          <a:lstStyle/>
          <a:p>
            <a:pPr algn="l">
              <a:lnSpc>
                <a:spcPts val="3079"/>
              </a:lnSpc>
            </a:pPr>
            <a:r>
              <a:rPr lang="en-US" sz="2199">
                <a:solidFill>
                  <a:srgbClr val="12F1FF"/>
                </a:solidFill>
                <a:latin typeface="Open Sans"/>
                <a:ea typeface="Open Sans"/>
                <a:cs typeface="Open Sans"/>
                <a:sym typeface="Open Sans"/>
              </a:rPr>
              <a:t>Automated Data Collection:</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Develops a system to scrape news articles and videos from multiple sources, including websites, e-newspapers, and YouTube channels.</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Extracted data is processed to identify key details like headline, content, publication date, and source URL.</a:t>
            </a:r>
          </a:p>
          <a:p>
            <a:pPr algn="l">
              <a:lnSpc>
                <a:spcPts val="3079"/>
              </a:lnSpc>
              <a:spcBef>
                <a:spcPct val="0"/>
              </a:spcBef>
            </a:pPr>
            <a:endParaRPr lang="en-US" sz="2199">
              <a:solidFill>
                <a:srgbClr val="FFFFFF"/>
              </a:solidFill>
              <a:latin typeface="Open Sans"/>
              <a:ea typeface="Open Sans"/>
              <a:cs typeface="Open Sans"/>
              <a:sym typeface="Open Sans"/>
            </a:endParaRPr>
          </a:p>
        </p:txBody>
      </p:sp>
      <p:sp>
        <p:nvSpPr>
          <p:cNvPr id="31" name="TextBox 31"/>
          <p:cNvSpPr txBox="1"/>
          <p:nvPr/>
        </p:nvSpPr>
        <p:spPr>
          <a:xfrm>
            <a:off x="948182" y="196542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sp>
        <p:nvSpPr>
          <p:cNvPr id="32" name="TextBox 32"/>
          <p:cNvSpPr txBox="1"/>
          <p:nvPr/>
        </p:nvSpPr>
        <p:spPr>
          <a:xfrm>
            <a:off x="1825958" y="3868860"/>
            <a:ext cx="9039294" cy="2325370"/>
          </a:xfrm>
          <a:prstGeom prst="rect">
            <a:avLst/>
          </a:prstGeom>
        </p:spPr>
        <p:txBody>
          <a:bodyPr lIns="0" tIns="0" rIns="0" bIns="0" rtlCol="0" anchor="t">
            <a:spAutoFit/>
          </a:bodyPr>
          <a:lstStyle/>
          <a:p>
            <a:pPr algn="l">
              <a:lnSpc>
                <a:spcPts val="3079"/>
              </a:lnSpc>
            </a:pPr>
            <a:r>
              <a:rPr lang="en-US" sz="2199">
                <a:solidFill>
                  <a:srgbClr val="12F1FF"/>
                </a:solidFill>
                <a:latin typeface="Open Sans"/>
                <a:ea typeface="Open Sans"/>
                <a:cs typeface="Open Sans"/>
                <a:sym typeface="Open Sans"/>
              </a:rPr>
              <a:t>Categorization and Sentiment Analysis:</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Classifies articles based on the ministry’s jurisdiction using an accurate machine learning model.</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Performs sentiment analysis (Positive, Neutral, or Negative) for actionable insights.</a:t>
            </a:r>
          </a:p>
          <a:p>
            <a:pPr algn="l">
              <a:lnSpc>
                <a:spcPts val="3079"/>
              </a:lnSpc>
              <a:spcBef>
                <a:spcPct val="0"/>
              </a:spcBef>
            </a:pPr>
            <a:endParaRPr lang="en-US" sz="2199">
              <a:solidFill>
                <a:srgbClr val="FFFFFF"/>
              </a:solidFill>
              <a:latin typeface="Open Sans"/>
              <a:ea typeface="Open Sans"/>
              <a:cs typeface="Open Sans"/>
              <a:sym typeface="Open Sans"/>
            </a:endParaRPr>
          </a:p>
        </p:txBody>
      </p:sp>
      <p:sp>
        <p:nvSpPr>
          <p:cNvPr id="33" name="TextBox 33"/>
          <p:cNvSpPr txBox="1"/>
          <p:nvPr/>
        </p:nvSpPr>
        <p:spPr>
          <a:xfrm>
            <a:off x="948182" y="419928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sp>
        <p:nvSpPr>
          <p:cNvPr id="34" name="TextBox 34"/>
          <p:cNvSpPr txBox="1"/>
          <p:nvPr/>
        </p:nvSpPr>
        <p:spPr>
          <a:xfrm>
            <a:off x="1825958" y="6156130"/>
            <a:ext cx="9361502" cy="1934845"/>
          </a:xfrm>
          <a:prstGeom prst="rect">
            <a:avLst/>
          </a:prstGeom>
        </p:spPr>
        <p:txBody>
          <a:bodyPr lIns="0" tIns="0" rIns="0" bIns="0" rtlCol="0" anchor="t">
            <a:spAutoFit/>
          </a:bodyPr>
          <a:lstStyle/>
          <a:p>
            <a:pPr algn="l">
              <a:lnSpc>
                <a:spcPts val="3079"/>
              </a:lnSpc>
            </a:pPr>
            <a:r>
              <a:rPr lang="en-US" sz="2199">
                <a:solidFill>
                  <a:srgbClr val="12F1FF"/>
                </a:solidFill>
                <a:latin typeface="Open Sans"/>
                <a:ea typeface="Open Sans"/>
                <a:cs typeface="Open Sans"/>
                <a:sym typeface="Open Sans"/>
              </a:rPr>
              <a:t>Real-Time Alerts and Notifications:</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Sends alerts for negative news articles to respective government departments via email for immediate response.</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Provides timely updates on critical news events.</a:t>
            </a:r>
          </a:p>
          <a:p>
            <a:pPr algn="l">
              <a:lnSpc>
                <a:spcPts val="3079"/>
              </a:lnSpc>
              <a:spcBef>
                <a:spcPct val="0"/>
              </a:spcBef>
            </a:pPr>
            <a:endParaRPr lang="en-US" sz="2199">
              <a:solidFill>
                <a:srgbClr val="FFFFFF"/>
              </a:solidFill>
              <a:latin typeface="Open Sans"/>
              <a:ea typeface="Open Sans"/>
              <a:cs typeface="Open Sans"/>
              <a:sym typeface="Open Sans"/>
            </a:endParaRPr>
          </a:p>
        </p:txBody>
      </p:sp>
      <p:sp>
        <p:nvSpPr>
          <p:cNvPr id="35" name="TextBox 35"/>
          <p:cNvSpPr txBox="1"/>
          <p:nvPr/>
        </p:nvSpPr>
        <p:spPr>
          <a:xfrm>
            <a:off x="948182" y="637022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sp>
        <p:nvSpPr>
          <p:cNvPr id="36" name="TextBox 36"/>
          <p:cNvSpPr txBox="1"/>
          <p:nvPr/>
        </p:nvSpPr>
        <p:spPr>
          <a:xfrm>
            <a:off x="1825958" y="8076565"/>
            <a:ext cx="9135396" cy="2325370"/>
          </a:xfrm>
          <a:prstGeom prst="rect">
            <a:avLst/>
          </a:prstGeom>
        </p:spPr>
        <p:txBody>
          <a:bodyPr lIns="0" tIns="0" rIns="0" bIns="0" rtlCol="0" anchor="t">
            <a:spAutoFit/>
          </a:bodyPr>
          <a:lstStyle/>
          <a:p>
            <a:pPr algn="l">
              <a:lnSpc>
                <a:spcPts val="3079"/>
              </a:lnSpc>
            </a:pPr>
            <a:r>
              <a:rPr lang="en-US" sz="2199">
                <a:solidFill>
                  <a:srgbClr val="12F1FF"/>
                </a:solidFill>
                <a:latin typeface="Open Sans"/>
                <a:ea typeface="Open Sans"/>
                <a:cs typeface="Open Sans"/>
                <a:sym typeface="Open Sans"/>
              </a:rPr>
              <a:t>User-Friendly Interface:</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Displays news on a simple and intuitive dashboard that supports multiple languages (English, Hindi, and regional languages).</a:t>
            </a:r>
          </a:p>
          <a:p>
            <a:pPr marL="474979" lvl="1" indent="-237490" algn="l">
              <a:lnSpc>
                <a:spcPts val="3079"/>
              </a:lnSpc>
              <a:buFont typeface="Arial"/>
              <a:buChar char="•"/>
            </a:pPr>
            <a:r>
              <a:rPr lang="en-US" sz="2199">
                <a:solidFill>
                  <a:srgbClr val="FFFFFF"/>
                </a:solidFill>
                <a:latin typeface="Open Sans"/>
                <a:ea typeface="Open Sans"/>
                <a:cs typeface="Open Sans"/>
                <a:sym typeface="Open Sans"/>
              </a:rPr>
              <a:t>Offers features like manual refresh, automatic hourly updates, and easy filtering by sentiment and ministry.</a:t>
            </a:r>
          </a:p>
          <a:p>
            <a:pPr algn="l">
              <a:lnSpc>
                <a:spcPts val="3079"/>
              </a:lnSpc>
              <a:spcBef>
                <a:spcPct val="0"/>
              </a:spcBef>
            </a:pPr>
            <a:endParaRPr lang="en-US" sz="2199">
              <a:solidFill>
                <a:srgbClr val="FFFFFF"/>
              </a:solidFill>
              <a:latin typeface="Open Sans"/>
              <a:ea typeface="Open Sans"/>
              <a:cs typeface="Open Sans"/>
              <a:sym typeface="Open Sans"/>
            </a:endParaRPr>
          </a:p>
        </p:txBody>
      </p:sp>
      <p:sp>
        <p:nvSpPr>
          <p:cNvPr id="37" name="TextBox 37"/>
          <p:cNvSpPr txBox="1"/>
          <p:nvPr/>
        </p:nvSpPr>
        <p:spPr>
          <a:xfrm>
            <a:off x="948182" y="826697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04</a:t>
            </a:r>
          </a:p>
        </p:txBody>
      </p:sp>
      <p:grpSp>
        <p:nvGrpSpPr>
          <p:cNvPr id="38" name="Group 38"/>
          <p:cNvGrpSpPr/>
          <p:nvPr/>
        </p:nvGrpSpPr>
        <p:grpSpPr>
          <a:xfrm>
            <a:off x="12180731" y="0"/>
            <a:ext cx="5766028" cy="336000"/>
            <a:chOff x="0" y="0"/>
            <a:chExt cx="7688038" cy="448000"/>
          </a:xfrm>
        </p:grpSpPr>
        <p:sp>
          <p:nvSpPr>
            <p:cNvPr id="39" name="Freeform 39"/>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0" name="TextBox 40"/>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Apporach</a:t>
              </a: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 Details</a:t>
              </a:r>
            </a:p>
          </p:txBody>
        </p:sp>
        <p:sp>
          <p:nvSpPr>
            <p:cNvPr id="41" name="TextBox 41"/>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9" action="ppaction://hlinksldjump">
                    <a:extLst>
                      <a:ext uri="{A12FA001-AC4F-418D-AE19-62706E023703}">
                        <ahyp:hlinkClr xmlns:ahyp="http://schemas.microsoft.com/office/drawing/2018/hyperlinkcolor" val="tx"/>
                      </a:ext>
                    </a:extLst>
                  </a:hlinkClick>
                </a:rPr>
                <a:t>Solution</a:t>
              </a:r>
            </a:p>
          </p:txBody>
        </p:sp>
        <p:sp>
          <p:nvSpPr>
            <p:cNvPr id="42" name="TextBox 42"/>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0" action="ppaction://hlinksldjump">
                    <a:extLst>
                      <a:ext uri="{A12FA001-AC4F-418D-AE19-62706E023703}">
                        <ahyp:hlinkClr xmlns:ahyp="http://schemas.microsoft.com/office/drawing/2018/hyperlinkcolor" val="tx"/>
                      </a:ext>
                    </a:extLst>
                  </a:hlinkClick>
                </a:rPr>
                <a:t>About</a:t>
              </a:r>
            </a:p>
          </p:txBody>
        </p:sp>
        <p:sp>
          <p:nvSpPr>
            <p:cNvPr id="43" name="TextBox 43"/>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1" action="ppaction://hlinksldjump">
                    <a:extLst>
                      <a:ext uri="{A12FA001-AC4F-418D-AE19-62706E023703}">
                        <ahyp:hlinkClr xmlns:ahyp="http://schemas.microsoft.com/office/drawing/2018/hyperlinkcolor" val="tx"/>
                      </a:ext>
                    </a:extLst>
                  </a:hlinkClick>
                </a:rPr>
                <a:t>Home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7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289030" y="1859716"/>
            <a:ext cx="8481352" cy="8149117"/>
            <a:chOff x="0" y="0"/>
            <a:chExt cx="2233772" cy="2146269"/>
          </a:xfrm>
        </p:grpSpPr>
        <p:sp>
          <p:nvSpPr>
            <p:cNvPr id="10" name="Freeform 10"/>
            <p:cNvSpPr/>
            <p:nvPr/>
          </p:nvSpPr>
          <p:spPr>
            <a:xfrm>
              <a:off x="0" y="0"/>
              <a:ext cx="2233772" cy="2146270"/>
            </a:xfrm>
            <a:custGeom>
              <a:avLst/>
              <a:gdLst/>
              <a:ahLst/>
              <a:cxnLst/>
              <a:rect l="l" t="t" r="r" b="b"/>
              <a:pathLst>
                <a:path w="2233772" h="2146270">
                  <a:moveTo>
                    <a:pt x="0" y="0"/>
                  </a:moveTo>
                  <a:lnTo>
                    <a:pt x="2233772" y="0"/>
                  </a:lnTo>
                  <a:lnTo>
                    <a:pt x="2233772" y="2146270"/>
                  </a:lnTo>
                  <a:lnTo>
                    <a:pt x="0" y="2146270"/>
                  </a:lnTo>
                  <a:close/>
                </a:path>
              </a:pathLst>
            </a:custGeom>
            <a:solidFill>
              <a:srgbClr val="000000">
                <a:alpha val="0"/>
              </a:srgbClr>
            </a:solidFill>
            <a:ln w="66675" cap="sq">
              <a:solidFill>
                <a:srgbClr val="FFFFFF"/>
              </a:solidFill>
              <a:prstDash val="solid"/>
              <a:miter/>
            </a:ln>
          </p:spPr>
        </p:sp>
        <p:sp>
          <p:nvSpPr>
            <p:cNvPr id="11" name="TextBox 11"/>
            <p:cNvSpPr txBox="1"/>
            <p:nvPr/>
          </p:nvSpPr>
          <p:spPr>
            <a:xfrm>
              <a:off x="0" y="-47625"/>
              <a:ext cx="2233772" cy="2193894"/>
            </a:xfrm>
            <a:prstGeom prst="rect">
              <a:avLst/>
            </a:prstGeom>
          </p:spPr>
          <p:txBody>
            <a:bodyPr lIns="50800" tIns="50800" rIns="50800" bIns="50800" rtlCol="0" anchor="ctr"/>
            <a:lstStyle/>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Crawled 12000+ news articles and videos using Python Beautiful Soup and Selenium Library.</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Applied clustering on these articles to label them into different categories to prepare labeled dataset.</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Trained this dataset of articles using BERT model to generate department predictions. </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implemented  sentiment analysis on news articles.</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Sending mail of Negative News to respective departments using </a:t>
              </a:r>
              <a:r>
                <a:rPr lang="en-US" sz="2300" dirty="0" err="1">
                  <a:solidFill>
                    <a:srgbClr val="FFFFFF"/>
                  </a:solidFill>
                  <a:latin typeface="Canva Sans"/>
                  <a:ea typeface="Canva Sans"/>
                  <a:cs typeface="Canva Sans"/>
                  <a:sym typeface="Canva Sans"/>
                </a:rPr>
                <a:t>NodeMailer</a:t>
              </a:r>
              <a:r>
                <a:rPr lang="en-US" sz="2300" dirty="0">
                  <a:solidFill>
                    <a:srgbClr val="FFFFFF"/>
                  </a:solidFill>
                  <a:latin typeface="Canva Sans"/>
                  <a:ea typeface="Canva Sans"/>
                  <a:cs typeface="Canva Sans"/>
                  <a:sym typeface="Canva Sans"/>
                </a:rPr>
                <a:t> and Gmail - SMTP</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Integrated this model and crawling functionality with a Django backend and wrote APIs for generating predictions and sentiments.</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Merged this backend with a simple and attractive UI where user can give triggers to load latest news articles with their analysis.</a:t>
              </a:r>
            </a:p>
            <a:p>
              <a:pPr algn="l">
                <a:lnSpc>
                  <a:spcPts val="3220"/>
                </a:lnSpc>
              </a:pPr>
              <a:endParaRPr lang="en-US" sz="2300" dirty="0">
                <a:solidFill>
                  <a:srgbClr val="FFFFFF"/>
                </a:solidFill>
                <a:latin typeface="Canva Sans"/>
                <a:ea typeface="Canva Sans"/>
                <a:cs typeface="Canva Sans"/>
                <a:sym typeface="Canva Sans"/>
              </a:endParaRPr>
            </a:p>
          </p:txBody>
        </p:sp>
      </p:grpSp>
      <p:grpSp>
        <p:nvGrpSpPr>
          <p:cNvPr id="12" name="Group 12"/>
          <p:cNvGrpSpPr/>
          <p:nvPr/>
        </p:nvGrpSpPr>
        <p:grpSpPr>
          <a:xfrm>
            <a:off x="9425634" y="1859716"/>
            <a:ext cx="8469241" cy="3641979"/>
            <a:chOff x="0" y="0"/>
            <a:chExt cx="2230582" cy="959204"/>
          </a:xfrm>
        </p:grpSpPr>
        <p:sp>
          <p:nvSpPr>
            <p:cNvPr id="13" name="Freeform 13"/>
            <p:cNvSpPr/>
            <p:nvPr/>
          </p:nvSpPr>
          <p:spPr>
            <a:xfrm>
              <a:off x="0" y="0"/>
              <a:ext cx="2230582" cy="959204"/>
            </a:xfrm>
            <a:custGeom>
              <a:avLst/>
              <a:gdLst/>
              <a:ahLst/>
              <a:cxnLst/>
              <a:rect l="l" t="t" r="r" b="b"/>
              <a:pathLst>
                <a:path w="2230582" h="959204">
                  <a:moveTo>
                    <a:pt x="0" y="0"/>
                  </a:moveTo>
                  <a:lnTo>
                    <a:pt x="2230582" y="0"/>
                  </a:lnTo>
                  <a:lnTo>
                    <a:pt x="2230582" y="959204"/>
                  </a:lnTo>
                  <a:lnTo>
                    <a:pt x="0" y="959204"/>
                  </a:lnTo>
                  <a:close/>
                </a:path>
              </a:pathLst>
            </a:custGeom>
            <a:solidFill>
              <a:srgbClr val="000000">
                <a:alpha val="0"/>
              </a:srgbClr>
            </a:solidFill>
            <a:ln w="66675" cap="sq">
              <a:solidFill>
                <a:srgbClr val="FFFFFF"/>
              </a:solidFill>
              <a:prstDash val="solid"/>
              <a:miter/>
            </a:ln>
          </p:spPr>
        </p:sp>
        <p:sp>
          <p:nvSpPr>
            <p:cNvPr id="14" name="TextBox 14"/>
            <p:cNvSpPr txBox="1"/>
            <p:nvPr/>
          </p:nvSpPr>
          <p:spPr>
            <a:xfrm>
              <a:off x="0" y="-47625"/>
              <a:ext cx="2230582" cy="1006829"/>
            </a:xfrm>
            <a:prstGeom prst="rect">
              <a:avLst/>
            </a:prstGeom>
          </p:spPr>
          <p:txBody>
            <a:bodyPr lIns="50800" tIns="50800" rIns="50800" bIns="50800" rtlCol="0" anchor="ctr"/>
            <a:lstStyle/>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Implemented video news analysis using Selenium library by first extracting audio and converting it into text. Then applied classification and sentiment analysis on the extracted text.</a:t>
              </a:r>
            </a:p>
            <a:p>
              <a:pPr algn="l">
                <a:lnSpc>
                  <a:spcPts val="1399"/>
                </a:lnSpc>
              </a:pPr>
              <a:endParaRPr lang="en-US" sz="2300" dirty="0">
                <a:solidFill>
                  <a:srgbClr val="FFFFFF"/>
                </a:solidFill>
                <a:latin typeface="Canva Sans"/>
                <a:ea typeface="Canva Sans"/>
                <a:cs typeface="Canva Sans"/>
                <a:sym typeface="Canva Sans"/>
              </a:endParaRPr>
            </a:p>
            <a:p>
              <a:pPr marL="496571" lvl="1" indent="-248285" algn="l">
                <a:lnSpc>
                  <a:spcPts val="3220"/>
                </a:lnSpc>
                <a:buFont typeface="Arial"/>
                <a:buChar char="•"/>
              </a:pPr>
              <a:r>
                <a:rPr lang="en-US" sz="2300" dirty="0">
                  <a:solidFill>
                    <a:srgbClr val="FFFFFF"/>
                  </a:solidFill>
                  <a:latin typeface="Canva Sans"/>
                  <a:ea typeface="Canva Sans"/>
                  <a:cs typeface="Canva Sans"/>
                  <a:sym typeface="Canva Sans"/>
                </a:rPr>
                <a:t>Developed the same functionalities for news in Telugu, Hindi and others languages as well using Google Translate API.</a:t>
              </a:r>
            </a:p>
            <a:p>
              <a:pPr algn="l">
                <a:lnSpc>
                  <a:spcPts val="3220"/>
                </a:lnSpc>
              </a:pPr>
              <a:endParaRPr lang="en-US" sz="2300" dirty="0">
                <a:solidFill>
                  <a:srgbClr val="FFFFFF"/>
                </a:solidFill>
                <a:latin typeface="Canva Sans"/>
                <a:ea typeface="Canva Sans"/>
                <a:cs typeface="Canva Sans"/>
                <a:sym typeface="Canva Sans"/>
              </a:endParaRPr>
            </a:p>
          </p:txBody>
        </p:sp>
      </p:grpSp>
      <p:grpSp>
        <p:nvGrpSpPr>
          <p:cNvPr id="15" name="Group 15"/>
          <p:cNvGrpSpPr/>
          <p:nvPr/>
        </p:nvGrpSpPr>
        <p:grpSpPr>
          <a:xfrm>
            <a:off x="9435848" y="5696523"/>
            <a:ext cx="8469241" cy="4312309"/>
            <a:chOff x="0" y="0"/>
            <a:chExt cx="2230582" cy="1135752"/>
          </a:xfrm>
        </p:grpSpPr>
        <p:sp>
          <p:nvSpPr>
            <p:cNvPr id="16" name="Freeform 16"/>
            <p:cNvSpPr/>
            <p:nvPr/>
          </p:nvSpPr>
          <p:spPr>
            <a:xfrm>
              <a:off x="0" y="0"/>
              <a:ext cx="2230582" cy="1135752"/>
            </a:xfrm>
            <a:custGeom>
              <a:avLst/>
              <a:gdLst/>
              <a:ahLst/>
              <a:cxnLst/>
              <a:rect l="l" t="t" r="r" b="b"/>
              <a:pathLst>
                <a:path w="2230582" h="1135752">
                  <a:moveTo>
                    <a:pt x="0" y="0"/>
                  </a:moveTo>
                  <a:lnTo>
                    <a:pt x="2230582" y="0"/>
                  </a:lnTo>
                  <a:lnTo>
                    <a:pt x="2230582" y="1135752"/>
                  </a:lnTo>
                  <a:lnTo>
                    <a:pt x="0" y="1135752"/>
                  </a:lnTo>
                  <a:close/>
                </a:path>
              </a:pathLst>
            </a:custGeom>
            <a:solidFill>
              <a:srgbClr val="000000">
                <a:alpha val="0"/>
              </a:srgbClr>
            </a:solidFill>
            <a:ln w="66675" cap="sq">
              <a:solidFill>
                <a:srgbClr val="FFFFFF"/>
              </a:solidFill>
              <a:prstDash val="solid"/>
              <a:miter/>
            </a:ln>
          </p:spPr>
        </p:sp>
        <p:sp>
          <p:nvSpPr>
            <p:cNvPr id="17" name="TextBox 17"/>
            <p:cNvSpPr txBox="1"/>
            <p:nvPr/>
          </p:nvSpPr>
          <p:spPr>
            <a:xfrm>
              <a:off x="0" y="-66675"/>
              <a:ext cx="2230582" cy="1202427"/>
            </a:xfrm>
            <a:prstGeom prst="rect">
              <a:avLst/>
            </a:prstGeom>
          </p:spPr>
          <p:txBody>
            <a:bodyPr lIns="50800" tIns="50800" rIns="50800" bIns="50800" rtlCol="0" anchor="ctr"/>
            <a:lstStyle/>
            <a:p>
              <a:pPr algn="l">
                <a:lnSpc>
                  <a:spcPts val="5040"/>
                </a:lnSpc>
              </a:pPr>
              <a:endParaRPr/>
            </a:p>
          </p:txBody>
        </p:sp>
      </p:grpSp>
      <p:sp>
        <p:nvSpPr>
          <p:cNvPr id="18" name="Freeform 18"/>
          <p:cNvSpPr/>
          <p:nvPr/>
        </p:nvSpPr>
        <p:spPr>
          <a:xfrm>
            <a:off x="14038197" y="5725445"/>
            <a:ext cx="1108635" cy="1186283"/>
          </a:xfrm>
          <a:custGeom>
            <a:avLst/>
            <a:gdLst/>
            <a:ahLst/>
            <a:cxnLst/>
            <a:rect l="l" t="t" r="r" b="b"/>
            <a:pathLst>
              <a:path w="1108635" h="1186283">
                <a:moveTo>
                  <a:pt x="0" y="0"/>
                </a:moveTo>
                <a:lnTo>
                  <a:pt x="1108635" y="0"/>
                </a:lnTo>
                <a:lnTo>
                  <a:pt x="1108635" y="1186283"/>
                </a:lnTo>
                <a:lnTo>
                  <a:pt x="0" y="11862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4038197" y="8232068"/>
            <a:ext cx="1036302" cy="1461451"/>
          </a:xfrm>
          <a:custGeom>
            <a:avLst/>
            <a:gdLst/>
            <a:ahLst/>
            <a:cxnLst/>
            <a:rect l="l" t="t" r="r" b="b"/>
            <a:pathLst>
              <a:path w="1036302" h="1461451">
                <a:moveTo>
                  <a:pt x="0" y="0"/>
                </a:moveTo>
                <a:lnTo>
                  <a:pt x="1036302" y="0"/>
                </a:lnTo>
                <a:lnTo>
                  <a:pt x="1036302" y="1461451"/>
                </a:lnTo>
                <a:lnTo>
                  <a:pt x="0" y="14614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5171209" y="8188399"/>
            <a:ext cx="1305349" cy="1505120"/>
          </a:xfrm>
          <a:custGeom>
            <a:avLst/>
            <a:gdLst/>
            <a:ahLst/>
            <a:cxnLst/>
            <a:rect l="l" t="t" r="r" b="b"/>
            <a:pathLst>
              <a:path w="1305349" h="1505120">
                <a:moveTo>
                  <a:pt x="0" y="0"/>
                </a:moveTo>
                <a:lnTo>
                  <a:pt x="1305349" y="0"/>
                </a:lnTo>
                <a:lnTo>
                  <a:pt x="1305349" y="1505120"/>
                </a:lnTo>
                <a:lnTo>
                  <a:pt x="0" y="1505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6565479" y="8418264"/>
            <a:ext cx="1240475" cy="1275255"/>
          </a:xfrm>
          <a:custGeom>
            <a:avLst/>
            <a:gdLst/>
            <a:ahLst/>
            <a:cxnLst/>
            <a:rect l="l" t="t" r="r" b="b"/>
            <a:pathLst>
              <a:path w="1240475" h="1275255">
                <a:moveTo>
                  <a:pt x="0" y="0"/>
                </a:moveTo>
                <a:lnTo>
                  <a:pt x="1240475" y="0"/>
                </a:lnTo>
                <a:lnTo>
                  <a:pt x="1240475" y="1275255"/>
                </a:lnTo>
                <a:lnTo>
                  <a:pt x="0" y="12752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a:off x="14210412" y="7062176"/>
            <a:ext cx="3420363" cy="903451"/>
          </a:xfrm>
          <a:custGeom>
            <a:avLst/>
            <a:gdLst/>
            <a:ahLst/>
            <a:cxnLst/>
            <a:rect l="l" t="t" r="r" b="b"/>
            <a:pathLst>
              <a:path w="3420363" h="903451">
                <a:moveTo>
                  <a:pt x="0" y="0"/>
                </a:moveTo>
                <a:lnTo>
                  <a:pt x="3420363" y="0"/>
                </a:lnTo>
                <a:lnTo>
                  <a:pt x="3420363" y="903451"/>
                </a:lnTo>
                <a:lnTo>
                  <a:pt x="0" y="903451"/>
                </a:lnTo>
                <a:lnTo>
                  <a:pt x="0" y="0"/>
                </a:lnTo>
                <a:close/>
              </a:path>
            </a:pathLst>
          </a:custGeom>
          <a:blipFill>
            <a:blip r:embed="rId13"/>
            <a:stretch>
              <a:fillRect l="-7855" t="-46910" r="-5601" b="-37176"/>
            </a:stretch>
          </a:blipFill>
        </p:spPr>
      </p:sp>
      <p:sp>
        <p:nvSpPr>
          <p:cNvPr id="23" name="Freeform 23"/>
          <p:cNvSpPr/>
          <p:nvPr/>
        </p:nvSpPr>
        <p:spPr>
          <a:xfrm>
            <a:off x="15063846" y="6152083"/>
            <a:ext cx="2566929" cy="910093"/>
          </a:xfrm>
          <a:custGeom>
            <a:avLst/>
            <a:gdLst/>
            <a:ahLst/>
            <a:cxnLst/>
            <a:rect l="l" t="t" r="r" b="b"/>
            <a:pathLst>
              <a:path w="2566929" h="910093">
                <a:moveTo>
                  <a:pt x="0" y="0"/>
                </a:moveTo>
                <a:lnTo>
                  <a:pt x="2566929" y="0"/>
                </a:lnTo>
                <a:lnTo>
                  <a:pt x="2566929" y="910093"/>
                </a:lnTo>
                <a:lnTo>
                  <a:pt x="0" y="9100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TextBox 24"/>
          <p:cNvSpPr txBox="1"/>
          <p:nvPr/>
        </p:nvSpPr>
        <p:spPr>
          <a:xfrm>
            <a:off x="289030" y="391239"/>
            <a:ext cx="6137220" cy="1468477"/>
          </a:xfrm>
          <a:prstGeom prst="rect">
            <a:avLst/>
          </a:prstGeom>
        </p:spPr>
        <p:txBody>
          <a:bodyPr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Approach details :</a:t>
            </a:r>
          </a:p>
        </p:txBody>
      </p:sp>
      <p:sp>
        <p:nvSpPr>
          <p:cNvPr id="25" name="TextBox 25"/>
          <p:cNvSpPr txBox="1"/>
          <p:nvPr/>
        </p:nvSpPr>
        <p:spPr>
          <a:xfrm>
            <a:off x="9480048" y="5867599"/>
            <a:ext cx="5222067" cy="4401820"/>
          </a:xfrm>
          <a:prstGeom prst="rect">
            <a:avLst/>
          </a:prstGeom>
        </p:spPr>
        <p:txBody>
          <a:bodyPr lIns="0" tIns="0" rIns="0" bIns="0" rtlCol="0" anchor="t">
            <a:spAutoFit/>
          </a:bodyPr>
          <a:lstStyle/>
          <a:p>
            <a:pPr algn="l">
              <a:lnSpc>
                <a:spcPts val="5040"/>
              </a:lnSpc>
              <a:spcBef>
                <a:spcPct val="0"/>
              </a:spcBef>
            </a:pPr>
            <a:r>
              <a:rPr lang="en-US" sz="3600" b="1" dirty="0">
                <a:solidFill>
                  <a:srgbClr val="FFFFFF"/>
                </a:solidFill>
                <a:latin typeface="Canva Sans Bold"/>
                <a:ea typeface="Canva Sans Bold"/>
                <a:cs typeface="Canva Sans Bold"/>
                <a:sym typeface="Canva Sans Bold"/>
              </a:rPr>
              <a:t>Technology Stack :</a:t>
            </a:r>
          </a:p>
          <a:p>
            <a:pPr algn="l">
              <a:lnSpc>
                <a:spcPts val="1399"/>
              </a:lnSpc>
              <a:spcBef>
                <a:spcPct val="0"/>
              </a:spcBef>
            </a:pPr>
            <a:endParaRPr lang="en-US" sz="3600" b="1" dirty="0">
              <a:solidFill>
                <a:srgbClr val="FFFFFF"/>
              </a:solidFill>
              <a:latin typeface="Canva Sans Bold"/>
              <a:ea typeface="Canva Sans Bold"/>
              <a:cs typeface="Canva Sans Bold"/>
              <a:sym typeface="Canva Sans Bold"/>
            </a:endParaRPr>
          </a:p>
          <a:p>
            <a:pPr marL="496571" lvl="1" indent="-248285" algn="l">
              <a:lnSpc>
                <a:spcPts val="3220"/>
              </a:lnSpc>
              <a:spcBef>
                <a:spcPct val="0"/>
              </a:spcBef>
              <a:buFont typeface="Arial"/>
              <a:buChar char="•"/>
            </a:pPr>
            <a:r>
              <a:rPr lang="en-US" sz="2300" dirty="0">
                <a:solidFill>
                  <a:srgbClr val="12F1FF"/>
                </a:solidFill>
                <a:latin typeface="Canva Sans"/>
                <a:ea typeface="Canva Sans"/>
                <a:cs typeface="Canva Sans"/>
                <a:sym typeface="Canva Sans"/>
              </a:rPr>
              <a:t>AI:</a:t>
            </a:r>
            <a:r>
              <a:rPr lang="en-US" sz="2300" dirty="0">
                <a:solidFill>
                  <a:srgbClr val="FFFFFF"/>
                </a:solidFill>
                <a:latin typeface="Canva Sans"/>
                <a:ea typeface="Canva Sans"/>
                <a:cs typeface="Canva Sans"/>
                <a:sym typeface="Canva Sans"/>
              </a:rPr>
              <a:t> </a:t>
            </a:r>
            <a:r>
              <a:rPr lang="en-US" sz="2300" dirty="0" err="1">
                <a:solidFill>
                  <a:srgbClr val="FFFFFF"/>
                </a:solidFill>
                <a:latin typeface="Canva Sans"/>
                <a:ea typeface="Canva Sans"/>
                <a:cs typeface="Canva Sans"/>
                <a:sym typeface="Canva Sans"/>
              </a:rPr>
              <a:t>PyTorch</a:t>
            </a:r>
            <a:r>
              <a:rPr lang="en-US" sz="2300" dirty="0">
                <a:solidFill>
                  <a:srgbClr val="FFFFFF"/>
                </a:solidFill>
                <a:latin typeface="Canva Sans"/>
                <a:ea typeface="Canva Sans"/>
                <a:cs typeface="Canva Sans"/>
                <a:sym typeface="Canva Sans"/>
              </a:rPr>
              <a:t>, TensorFlow, and BERT libraries for creating ML models.</a:t>
            </a:r>
          </a:p>
          <a:p>
            <a:pPr marL="496571" lvl="1" indent="-248285" algn="l">
              <a:lnSpc>
                <a:spcPts val="3220"/>
              </a:lnSpc>
              <a:spcBef>
                <a:spcPct val="0"/>
              </a:spcBef>
              <a:buFont typeface="Arial"/>
              <a:buChar char="•"/>
            </a:pPr>
            <a:r>
              <a:rPr lang="en-US" sz="2300" dirty="0">
                <a:solidFill>
                  <a:srgbClr val="12F1FF"/>
                </a:solidFill>
                <a:latin typeface="Canva Sans"/>
                <a:ea typeface="Canva Sans"/>
                <a:cs typeface="Canva Sans"/>
                <a:sym typeface="Canva Sans"/>
              </a:rPr>
              <a:t>Crawling:</a:t>
            </a:r>
            <a:r>
              <a:rPr lang="en-US" sz="2300" dirty="0">
                <a:solidFill>
                  <a:srgbClr val="FFFFFF"/>
                </a:solidFill>
                <a:latin typeface="Canva Sans"/>
                <a:ea typeface="Canva Sans"/>
                <a:cs typeface="Canva Sans"/>
                <a:sym typeface="Canva Sans"/>
              </a:rPr>
              <a:t> Beautiful Soup, Selenium</a:t>
            </a:r>
          </a:p>
          <a:p>
            <a:pPr marL="496571" lvl="1" indent="-248285" algn="l">
              <a:lnSpc>
                <a:spcPts val="3220"/>
              </a:lnSpc>
              <a:spcBef>
                <a:spcPct val="0"/>
              </a:spcBef>
              <a:buFont typeface="Arial"/>
              <a:buChar char="•"/>
            </a:pPr>
            <a:r>
              <a:rPr lang="en-US" sz="2300" dirty="0">
                <a:solidFill>
                  <a:srgbClr val="12F1FF"/>
                </a:solidFill>
                <a:latin typeface="Canva Sans"/>
                <a:ea typeface="Canva Sans"/>
                <a:cs typeface="Canva Sans"/>
                <a:sym typeface="Canva Sans"/>
              </a:rPr>
              <a:t>Server:</a:t>
            </a:r>
            <a:r>
              <a:rPr lang="en-US" sz="2300" dirty="0">
                <a:solidFill>
                  <a:srgbClr val="FFFFFF"/>
                </a:solidFill>
                <a:latin typeface="Canva Sans"/>
                <a:ea typeface="Canva Sans"/>
                <a:cs typeface="Canva Sans"/>
                <a:sym typeface="Canva Sans"/>
              </a:rPr>
              <a:t> Django backend.</a:t>
            </a:r>
          </a:p>
          <a:p>
            <a:pPr marL="496571" lvl="1" indent="-248285" algn="l">
              <a:lnSpc>
                <a:spcPts val="3220"/>
              </a:lnSpc>
              <a:spcBef>
                <a:spcPct val="0"/>
              </a:spcBef>
              <a:buFont typeface="Arial"/>
              <a:buChar char="•"/>
            </a:pPr>
            <a:r>
              <a:rPr lang="en-US" sz="2300" dirty="0">
                <a:solidFill>
                  <a:srgbClr val="12F1FF"/>
                </a:solidFill>
                <a:latin typeface="Canva Sans"/>
                <a:ea typeface="Canva Sans"/>
                <a:cs typeface="Canva Sans"/>
                <a:sym typeface="Canva Sans"/>
              </a:rPr>
              <a:t>Frontend:</a:t>
            </a:r>
            <a:r>
              <a:rPr lang="en-US" sz="2300" dirty="0">
                <a:solidFill>
                  <a:srgbClr val="FFFFFF"/>
                </a:solidFill>
                <a:latin typeface="Canva Sans"/>
                <a:ea typeface="Canva Sans"/>
                <a:cs typeface="Canva Sans"/>
                <a:sym typeface="Canva Sans"/>
              </a:rPr>
              <a:t> HTML , CSS,</a:t>
            </a:r>
          </a:p>
          <a:p>
            <a:pPr algn="l">
              <a:lnSpc>
                <a:spcPts val="3220"/>
              </a:lnSpc>
              <a:spcBef>
                <a:spcPct val="0"/>
              </a:spcBef>
            </a:pPr>
            <a:r>
              <a:rPr lang="en-US" sz="2300" dirty="0">
                <a:solidFill>
                  <a:srgbClr val="FFFFFF"/>
                </a:solidFill>
                <a:latin typeface="Canva Sans"/>
                <a:ea typeface="Canva Sans"/>
                <a:cs typeface="Canva Sans"/>
                <a:sym typeface="Canva Sans"/>
              </a:rPr>
              <a:t>      JavaScript .</a:t>
            </a:r>
          </a:p>
          <a:p>
            <a:pPr algn="l">
              <a:lnSpc>
                <a:spcPts val="3220"/>
              </a:lnSpc>
              <a:spcBef>
                <a:spcPct val="0"/>
              </a:spcBef>
            </a:pPr>
            <a:endParaRPr lang="en-US" sz="2300" dirty="0">
              <a:solidFill>
                <a:srgbClr val="FFFFFF"/>
              </a:solidFill>
              <a:latin typeface="Canva Sans"/>
              <a:ea typeface="Canva Sans"/>
              <a:cs typeface="Canva Sans"/>
              <a:sym typeface="Canva Sans"/>
            </a:endParaRPr>
          </a:p>
        </p:txBody>
      </p:sp>
      <p:grpSp>
        <p:nvGrpSpPr>
          <p:cNvPr id="26" name="Group 26"/>
          <p:cNvGrpSpPr/>
          <p:nvPr/>
        </p:nvGrpSpPr>
        <p:grpSpPr>
          <a:xfrm>
            <a:off x="11947004" y="627393"/>
            <a:ext cx="5766028" cy="336000"/>
            <a:chOff x="0" y="0"/>
            <a:chExt cx="7688038" cy="448000"/>
          </a:xfrm>
        </p:grpSpPr>
        <p:sp>
          <p:nvSpPr>
            <p:cNvPr id="27" name="Freeform 27"/>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8" name="TextBox 28"/>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dirty="0" err="1">
                  <a:solidFill>
                    <a:schemeClr val="bg1"/>
                  </a:solidFill>
                  <a:latin typeface="Open Sans"/>
                  <a:ea typeface="Open Sans"/>
                  <a:cs typeface="Open Sans"/>
                  <a:sym typeface="Open Sans"/>
                  <a:hlinkClick r:id="rId18" action="ppaction://hlinksldjump">
                    <a:extLst>
                      <a:ext uri="{A12FA001-AC4F-418D-AE19-62706E023703}">
                        <ahyp:hlinkClr xmlns:ahyp="http://schemas.microsoft.com/office/drawing/2018/hyperlinkcolor" val="tx"/>
                      </a:ext>
                    </a:extLst>
                  </a:hlinkClick>
                </a:rPr>
                <a:t>Apporach</a:t>
              </a:r>
              <a:r>
                <a:rPr lang="en-US" sz="1500" u="sng" dirty="0">
                  <a:solidFill>
                    <a:schemeClr val="bg1"/>
                  </a:solidFill>
                  <a:latin typeface="Open Sans"/>
                  <a:ea typeface="Open Sans"/>
                  <a:cs typeface="Open Sans"/>
                  <a:sym typeface="Open Sans"/>
                  <a:hlinkClick r:id="rId18" action="ppaction://hlinksldjump">
                    <a:extLst>
                      <a:ext uri="{A12FA001-AC4F-418D-AE19-62706E023703}">
                        <ahyp:hlinkClr xmlns:ahyp="http://schemas.microsoft.com/office/drawing/2018/hyperlinkcolor" val="tx"/>
                      </a:ext>
                    </a:extLst>
                  </a:hlinkClick>
                </a:rPr>
                <a:t> Details</a:t>
              </a:r>
            </a:p>
          </p:txBody>
        </p:sp>
        <p:sp>
          <p:nvSpPr>
            <p:cNvPr id="29" name="TextBox 29"/>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19" action="ppaction://hlinksldjump">
                    <a:extLst>
                      <a:ext uri="{A12FA001-AC4F-418D-AE19-62706E023703}">
                        <ahyp:hlinkClr xmlns:ahyp="http://schemas.microsoft.com/office/drawing/2018/hyperlinkcolor" val="tx"/>
                      </a:ext>
                    </a:extLst>
                  </a:hlinkClick>
                </a:rPr>
                <a:t>Solution</a:t>
              </a:r>
            </a:p>
          </p:txBody>
        </p:sp>
        <p:sp>
          <p:nvSpPr>
            <p:cNvPr id="30" name="TextBox 30"/>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20" action="ppaction://hlinksldjump">
                    <a:extLst>
                      <a:ext uri="{A12FA001-AC4F-418D-AE19-62706E023703}">
                        <ahyp:hlinkClr xmlns:ahyp="http://schemas.microsoft.com/office/drawing/2018/hyperlinkcolor" val="tx"/>
                      </a:ext>
                    </a:extLst>
                  </a:hlinkClick>
                </a:rPr>
                <a:t>About</a:t>
              </a:r>
            </a:p>
          </p:txBody>
        </p:sp>
        <p:sp>
          <p:nvSpPr>
            <p:cNvPr id="31" name="TextBox 31"/>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21" action="ppaction://hlinksldjump">
                    <a:extLst>
                      <a:ext uri="{A12FA001-AC4F-418D-AE19-62706E023703}">
                        <ahyp:hlinkClr xmlns:ahyp="http://schemas.microsoft.com/office/drawing/2018/hyperlinkcolor" val="tx"/>
                      </a:ext>
                    </a:extLst>
                  </a:hlinkClick>
                </a:rPr>
                <a:t>Home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1859716"/>
            <a:ext cx="18288000" cy="8427284"/>
          </a:xfrm>
          <a:custGeom>
            <a:avLst/>
            <a:gdLst/>
            <a:ahLst/>
            <a:cxnLst/>
            <a:rect l="l" t="t" r="r" b="b"/>
            <a:pathLst>
              <a:path w="18288000" h="8427284">
                <a:moveTo>
                  <a:pt x="0" y="0"/>
                </a:moveTo>
                <a:lnTo>
                  <a:pt x="18288000" y="0"/>
                </a:lnTo>
                <a:lnTo>
                  <a:pt x="18288000" y="8427284"/>
                </a:lnTo>
                <a:lnTo>
                  <a:pt x="0" y="8427284"/>
                </a:lnTo>
                <a:lnTo>
                  <a:pt x="0" y="0"/>
                </a:lnTo>
                <a:close/>
              </a:path>
            </a:pathLst>
          </a:custGeom>
          <a:blipFill>
            <a:blip r:embed="rId2"/>
            <a:stretch>
              <a:fillRect l="-704" r="-704"/>
            </a:stretch>
          </a:blipFill>
        </p:spPr>
      </p:sp>
      <p:grpSp>
        <p:nvGrpSpPr>
          <p:cNvPr id="3" name="Group 3"/>
          <p:cNvGrpSpPr/>
          <p:nvPr/>
        </p:nvGrpSpPr>
        <p:grpSpPr>
          <a:xfrm>
            <a:off x="12099404" y="779793"/>
            <a:ext cx="5766028" cy="336000"/>
            <a:chOff x="0" y="0"/>
            <a:chExt cx="7688038" cy="448000"/>
          </a:xfrm>
        </p:grpSpPr>
        <p:sp>
          <p:nvSpPr>
            <p:cNvPr id="4" name="Freeform 4"/>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Apporach Details</a:t>
              </a:r>
            </a:p>
          </p:txBody>
        </p:sp>
        <p:sp>
          <p:nvSpPr>
            <p:cNvPr id="6" name="TextBox 6"/>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Solution</a:t>
              </a:r>
            </a:p>
          </p:txBody>
        </p:sp>
        <p:sp>
          <p:nvSpPr>
            <p:cNvPr id="7" name="TextBox 7"/>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a:t>
              </a:r>
            </a:p>
          </p:txBody>
        </p:sp>
        <p:sp>
          <p:nvSpPr>
            <p:cNvPr id="8" name="TextBox 8"/>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Home</a:t>
              </a:r>
            </a:p>
          </p:txBody>
        </p:sp>
      </p:grpSp>
      <p:sp>
        <p:nvSpPr>
          <p:cNvPr id="9" name="TextBox 9"/>
          <p:cNvSpPr txBox="1"/>
          <p:nvPr/>
        </p:nvSpPr>
        <p:spPr>
          <a:xfrm>
            <a:off x="289030" y="391239"/>
            <a:ext cx="6137220" cy="1468477"/>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HOME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2246400"/>
            <a:ext cx="18288000" cy="8040600"/>
          </a:xfrm>
          <a:custGeom>
            <a:avLst/>
            <a:gdLst/>
            <a:ahLst/>
            <a:cxnLst/>
            <a:rect l="l" t="t" r="r" b="b"/>
            <a:pathLst>
              <a:path w="18288000" h="8040600">
                <a:moveTo>
                  <a:pt x="0" y="0"/>
                </a:moveTo>
                <a:lnTo>
                  <a:pt x="18288000" y="0"/>
                </a:lnTo>
                <a:lnTo>
                  <a:pt x="18288000" y="8040600"/>
                </a:lnTo>
                <a:lnTo>
                  <a:pt x="0" y="8040600"/>
                </a:lnTo>
                <a:lnTo>
                  <a:pt x="0" y="0"/>
                </a:lnTo>
                <a:close/>
              </a:path>
            </a:pathLst>
          </a:custGeom>
          <a:blipFill>
            <a:blip r:embed="rId2"/>
            <a:stretch>
              <a:fillRect t="-782" b="-1502"/>
            </a:stretch>
          </a:blipFill>
        </p:spPr>
      </p:sp>
      <p:grpSp>
        <p:nvGrpSpPr>
          <p:cNvPr id="3" name="Group 3"/>
          <p:cNvGrpSpPr/>
          <p:nvPr/>
        </p:nvGrpSpPr>
        <p:grpSpPr>
          <a:xfrm>
            <a:off x="12099404" y="779793"/>
            <a:ext cx="5766028" cy="336000"/>
            <a:chOff x="0" y="0"/>
            <a:chExt cx="7688038" cy="448000"/>
          </a:xfrm>
        </p:grpSpPr>
        <p:sp>
          <p:nvSpPr>
            <p:cNvPr id="4" name="Freeform 4"/>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Apporach Details</a:t>
              </a:r>
            </a:p>
          </p:txBody>
        </p:sp>
        <p:sp>
          <p:nvSpPr>
            <p:cNvPr id="6" name="TextBox 6"/>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Solution</a:t>
              </a:r>
            </a:p>
          </p:txBody>
        </p:sp>
        <p:sp>
          <p:nvSpPr>
            <p:cNvPr id="7" name="TextBox 7"/>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a:t>
              </a:r>
            </a:p>
          </p:txBody>
        </p:sp>
        <p:sp>
          <p:nvSpPr>
            <p:cNvPr id="8" name="TextBox 8"/>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Home</a:t>
              </a:r>
            </a:p>
          </p:txBody>
        </p:sp>
      </p:grpSp>
      <p:sp>
        <p:nvSpPr>
          <p:cNvPr id="9" name="TextBox 9"/>
          <p:cNvSpPr txBox="1"/>
          <p:nvPr/>
        </p:nvSpPr>
        <p:spPr>
          <a:xfrm>
            <a:off x="289030" y="391239"/>
            <a:ext cx="7805309" cy="1468477"/>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SENTIMENT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1989047"/>
            <a:ext cx="18288000" cy="8297953"/>
          </a:xfrm>
          <a:custGeom>
            <a:avLst/>
            <a:gdLst/>
            <a:ahLst/>
            <a:cxnLst/>
            <a:rect l="l" t="t" r="r" b="b"/>
            <a:pathLst>
              <a:path w="18288000" h="8297953">
                <a:moveTo>
                  <a:pt x="0" y="0"/>
                </a:moveTo>
                <a:lnTo>
                  <a:pt x="18288000" y="0"/>
                </a:lnTo>
                <a:lnTo>
                  <a:pt x="18288000" y="8297953"/>
                </a:lnTo>
                <a:lnTo>
                  <a:pt x="0" y="8297953"/>
                </a:lnTo>
                <a:lnTo>
                  <a:pt x="0" y="0"/>
                </a:lnTo>
                <a:close/>
              </a:path>
            </a:pathLst>
          </a:custGeom>
          <a:blipFill>
            <a:blip r:embed="rId2"/>
            <a:stretch>
              <a:fillRect/>
            </a:stretch>
          </a:blipFill>
        </p:spPr>
      </p:sp>
      <p:grpSp>
        <p:nvGrpSpPr>
          <p:cNvPr id="3" name="Group 3"/>
          <p:cNvGrpSpPr/>
          <p:nvPr/>
        </p:nvGrpSpPr>
        <p:grpSpPr>
          <a:xfrm>
            <a:off x="12099404" y="779793"/>
            <a:ext cx="5766028" cy="336000"/>
            <a:chOff x="0" y="0"/>
            <a:chExt cx="7688038" cy="448000"/>
          </a:xfrm>
        </p:grpSpPr>
        <p:sp>
          <p:nvSpPr>
            <p:cNvPr id="4" name="Freeform 4"/>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Apporach Details</a:t>
              </a:r>
            </a:p>
          </p:txBody>
        </p:sp>
        <p:sp>
          <p:nvSpPr>
            <p:cNvPr id="6" name="TextBox 6"/>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Solution</a:t>
              </a:r>
            </a:p>
          </p:txBody>
        </p:sp>
        <p:sp>
          <p:nvSpPr>
            <p:cNvPr id="7" name="TextBox 7"/>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About</a:t>
              </a:r>
            </a:p>
          </p:txBody>
        </p:sp>
        <p:sp>
          <p:nvSpPr>
            <p:cNvPr id="8" name="TextBox 8"/>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dirty="0">
                  <a:solidFill>
                    <a:schemeClr val="bg1"/>
                  </a:solidFill>
                  <a:latin typeface="Open Sans"/>
                  <a:ea typeface="Open Sans"/>
                  <a:cs typeface="Open Sans"/>
                  <a:sym typeface="Open Sans"/>
                  <a:hlinkClick r:id="rId8" action="ppaction://hlinksldjump">
                    <a:extLst>
                      <a:ext uri="{A12FA001-AC4F-418D-AE19-62706E023703}">
                        <ahyp:hlinkClr xmlns:ahyp="http://schemas.microsoft.com/office/drawing/2018/hyperlinkcolor" val="tx"/>
                      </a:ext>
                    </a:extLst>
                  </a:hlinkClick>
                </a:rPr>
                <a:t>Home</a:t>
              </a:r>
            </a:p>
          </p:txBody>
        </p:sp>
      </p:grpSp>
      <p:sp>
        <p:nvSpPr>
          <p:cNvPr id="9" name="TextBox 9"/>
          <p:cNvSpPr txBox="1"/>
          <p:nvPr/>
        </p:nvSpPr>
        <p:spPr>
          <a:xfrm>
            <a:off x="289030" y="391239"/>
            <a:ext cx="6137220" cy="1468477"/>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MULTI LANGUAGE: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12099404" y="779793"/>
            <a:ext cx="5766028" cy="336000"/>
            <a:chOff x="0" y="0"/>
            <a:chExt cx="7688038" cy="448000"/>
          </a:xfrm>
        </p:grpSpPr>
        <p:sp>
          <p:nvSpPr>
            <p:cNvPr id="3" name="Freeform 3"/>
            <p:cNvSpPr/>
            <p:nvPr/>
          </p:nvSpPr>
          <p:spPr>
            <a:xfrm>
              <a:off x="7279951" y="0"/>
              <a:ext cx="408087" cy="448000"/>
            </a:xfrm>
            <a:custGeom>
              <a:avLst/>
              <a:gdLst/>
              <a:ahLst/>
              <a:cxnLst/>
              <a:rect l="l" t="t" r="r" b="b"/>
              <a:pathLst>
                <a:path w="408087" h="448000">
                  <a:moveTo>
                    <a:pt x="0" y="0"/>
                  </a:moveTo>
                  <a:lnTo>
                    <a:pt x="408087" y="0"/>
                  </a:lnTo>
                  <a:lnTo>
                    <a:pt x="408087" y="448000"/>
                  </a:lnTo>
                  <a:lnTo>
                    <a:pt x="0" y="448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663968" y="114625"/>
              <a:ext cx="2107982"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4" action="ppaction://hlinksldjump">
                    <a:extLst>
                      <a:ext uri="{A12FA001-AC4F-418D-AE19-62706E023703}">
                        <ahyp:hlinkClr xmlns:ahyp="http://schemas.microsoft.com/office/drawing/2018/hyperlinkcolor" val="tx"/>
                      </a:ext>
                    </a:extLst>
                  </a:hlinkClick>
                </a:rPr>
                <a:t>Apporach Details</a:t>
              </a:r>
            </a:p>
          </p:txBody>
        </p:sp>
        <p:sp>
          <p:nvSpPr>
            <p:cNvPr id="5" name="TextBox 5"/>
            <p:cNvSpPr txBox="1"/>
            <p:nvPr/>
          </p:nvSpPr>
          <p:spPr>
            <a:xfrm>
              <a:off x="3175360" y="114625"/>
              <a:ext cx="980608"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5" action="ppaction://hlinksldjump">
                    <a:extLst>
                      <a:ext uri="{A12FA001-AC4F-418D-AE19-62706E023703}">
                        <ahyp:hlinkClr xmlns:ahyp="http://schemas.microsoft.com/office/drawing/2018/hyperlinkcolor" val="tx"/>
                      </a:ext>
                    </a:extLst>
                  </a:hlinkClick>
                </a:rPr>
                <a:t>Solution</a:t>
              </a:r>
            </a:p>
          </p:txBody>
        </p:sp>
        <p:sp>
          <p:nvSpPr>
            <p:cNvPr id="6" name="TextBox 6"/>
            <p:cNvSpPr txBox="1"/>
            <p:nvPr/>
          </p:nvSpPr>
          <p:spPr>
            <a:xfrm>
              <a:off x="158768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6" action="ppaction://hlinksldjump">
                    <a:extLst>
                      <a:ext uri="{A12FA001-AC4F-418D-AE19-62706E023703}">
                        <ahyp:hlinkClr xmlns:ahyp="http://schemas.microsoft.com/office/drawing/2018/hyperlinkcolor" val="tx"/>
                      </a:ext>
                    </a:extLst>
                  </a:hlinkClick>
                </a:rPr>
                <a:t>About</a:t>
              </a:r>
            </a:p>
          </p:txBody>
        </p:sp>
        <p:sp>
          <p:nvSpPr>
            <p:cNvPr id="7" name="TextBox 7"/>
            <p:cNvSpPr txBox="1"/>
            <p:nvPr/>
          </p:nvSpPr>
          <p:spPr>
            <a:xfrm>
              <a:off x="0" y="114625"/>
              <a:ext cx="1079680" cy="333375"/>
            </a:xfrm>
            <a:prstGeom prst="rect">
              <a:avLst/>
            </a:prstGeom>
          </p:spPr>
          <p:txBody>
            <a:bodyPr lIns="0" tIns="0" rIns="0" bIns="0" rtlCol="0" anchor="t">
              <a:spAutoFit/>
            </a:bodyPr>
            <a:lstStyle/>
            <a:p>
              <a:pPr algn="l">
                <a:lnSpc>
                  <a:spcPts val="2100"/>
                </a:lnSpc>
                <a:spcBef>
                  <a:spcPct val="0"/>
                </a:spcBef>
              </a:pPr>
              <a:r>
                <a:rPr lang="en-US" sz="1500" u="sng">
                  <a:solidFill>
                    <a:schemeClr val="bg1"/>
                  </a:solidFill>
                  <a:latin typeface="Open Sans"/>
                  <a:ea typeface="Open Sans"/>
                  <a:cs typeface="Open Sans"/>
                  <a:sym typeface="Open Sans"/>
                  <a:hlinkClick r:id="rId7" action="ppaction://hlinksldjump">
                    <a:extLst>
                      <a:ext uri="{A12FA001-AC4F-418D-AE19-62706E023703}">
                        <ahyp:hlinkClr xmlns:ahyp="http://schemas.microsoft.com/office/drawing/2018/hyperlinkcolor" val="tx"/>
                      </a:ext>
                    </a:extLst>
                  </a:hlinkClick>
                </a:rPr>
                <a:t>Home</a:t>
              </a:r>
            </a:p>
          </p:txBody>
        </p:sp>
      </p:grpSp>
      <p:sp>
        <p:nvSpPr>
          <p:cNvPr id="8" name="Freeform 8"/>
          <p:cNvSpPr/>
          <p:nvPr/>
        </p:nvSpPr>
        <p:spPr>
          <a:xfrm>
            <a:off x="0" y="2005462"/>
            <a:ext cx="18288000" cy="8281538"/>
          </a:xfrm>
          <a:custGeom>
            <a:avLst/>
            <a:gdLst/>
            <a:ahLst/>
            <a:cxnLst/>
            <a:rect l="l" t="t" r="r" b="b"/>
            <a:pathLst>
              <a:path w="18288000" h="8281538">
                <a:moveTo>
                  <a:pt x="0" y="0"/>
                </a:moveTo>
                <a:lnTo>
                  <a:pt x="18288000" y="0"/>
                </a:lnTo>
                <a:lnTo>
                  <a:pt x="18288000" y="8281538"/>
                </a:lnTo>
                <a:lnTo>
                  <a:pt x="0" y="8281538"/>
                </a:lnTo>
                <a:lnTo>
                  <a:pt x="0" y="0"/>
                </a:lnTo>
                <a:close/>
              </a:path>
            </a:pathLst>
          </a:custGeom>
          <a:blipFill>
            <a:blip r:embed="rId8"/>
            <a:stretch>
              <a:fillRect/>
            </a:stretch>
          </a:blipFill>
        </p:spPr>
      </p:sp>
      <p:sp>
        <p:nvSpPr>
          <p:cNvPr id="9" name="TextBox 9"/>
          <p:cNvSpPr txBox="1"/>
          <p:nvPr/>
        </p:nvSpPr>
        <p:spPr>
          <a:xfrm>
            <a:off x="289030" y="391239"/>
            <a:ext cx="7805309" cy="1468477"/>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INDIVIDUAL MINISTRY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763</Words>
  <Application>Microsoft Office PowerPoint</Application>
  <PresentationFormat>Custom</PresentationFormat>
  <Paragraphs>120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Canva Sans</vt:lpstr>
      <vt:lpstr>Canva Sans Bold</vt:lpstr>
      <vt:lpstr>Open Sans</vt:lpstr>
      <vt:lpstr>TT Octosquares Compressed</vt:lpstr>
      <vt:lpstr>TT Octosquares Compressed Bold</vt:lpstr>
      <vt:lpstr>Franklin Gothic Medium</vt:lpstr>
      <vt:lpstr>Arial</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dc:title>
  <dc:creator>Hari Kumar</dc:creator>
  <cp:lastModifiedBy>Hari Kumar</cp:lastModifiedBy>
  <cp:revision>4</cp:revision>
  <dcterms:created xsi:type="dcterms:W3CDTF">2006-08-16T00:00:00Z</dcterms:created>
  <dcterms:modified xsi:type="dcterms:W3CDTF">2025-01-31T07:09:34Z</dcterms:modified>
  <dc:identifier>DAGbtzOC-j4</dc:identifier>
</cp:coreProperties>
</file>